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1"/>
  </p:sldMasterIdLst>
  <p:notesMasterIdLst>
    <p:notesMasterId r:id="rId60"/>
  </p:notesMasterIdLst>
  <p:sldIdLst>
    <p:sldId id="256" r:id="rId2"/>
    <p:sldId id="259" r:id="rId3"/>
    <p:sldId id="261" r:id="rId4"/>
    <p:sldId id="558" r:id="rId5"/>
    <p:sldId id="505" r:id="rId6"/>
    <p:sldId id="506" r:id="rId7"/>
    <p:sldId id="507" r:id="rId8"/>
    <p:sldId id="508" r:id="rId9"/>
    <p:sldId id="509" r:id="rId10"/>
    <p:sldId id="510" r:id="rId11"/>
    <p:sldId id="511" r:id="rId12"/>
    <p:sldId id="513" r:id="rId13"/>
    <p:sldId id="561" r:id="rId14"/>
    <p:sldId id="562" r:id="rId15"/>
    <p:sldId id="56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25" r:id="rId28"/>
    <p:sldId id="529" r:id="rId29"/>
    <p:sldId id="530" r:id="rId30"/>
    <p:sldId id="531" r:id="rId31"/>
    <p:sldId id="532" r:id="rId32"/>
    <p:sldId id="533" r:id="rId33"/>
    <p:sldId id="534" r:id="rId34"/>
    <p:sldId id="535" r:id="rId35"/>
    <p:sldId id="536" r:id="rId36"/>
    <p:sldId id="537" r:id="rId37"/>
    <p:sldId id="538" r:id="rId38"/>
    <p:sldId id="539" r:id="rId39"/>
    <p:sldId id="542" r:id="rId40"/>
    <p:sldId id="567" r:id="rId41"/>
    <p:sldId id="543" r:id="rId42"/>
    <p:sldId id="544" r:id="rId43"/>
    <p:sldId id="564" r:id="rId44"/>
    <p:sldId id="565" r:id="rId45"/>
    <p:sldId id="566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2" r:id="rId54"/>
    <p:sldId id="553" r:id="rId55"/>
    <p:sldId id="554" r:id="rId56"/>
    <p:sldId id="555" r:id="rId57"/>
    <p:sldId id="556" r:id="rId58"/>
    <p:sldId id="557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CF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8" autoAdjust="0"/>
    <p:restoredTop sz="86431" autoAdjust="0"/>
  </p:normalViewPr>
  <p:slideViewPr>
    <p:cSldViewPr>
      <p:cViewPr varScale="1">
        <p:scale>
          <a:sx n="81" d="100"/>
          <a:sy n="81" d="100"/>
        </p:scale>
        <p:origin x="723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25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32496797-9935-42DF-9FCF-6CACE6840335}" type="datetimeFigureOut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2508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FD85AB7B-D731-4DB1-8E62-DA3CD5F974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4213" y="3789363"/>
            <a:ext cx="77724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060575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4005263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1BAE9-5052-450F-9696-5304050F9994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F62C1-4CCF-46C1-92B4-A7F7FE9470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EE918-0F42-4A3F-803B-6849F9979DE9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C345D4-ECD7-4A54-A9E7-C839CAA8B2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1138" y="0"/>
            <a:ext cx="2006600" cy="6165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0"/>
            <a:ext cx="5868988" cy="6165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0B397-6FB3-463A-B144-D980DBBA2753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DAC5B-14FE-4F17-ACFD-A94D9C0A0A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0"/>
            <a:ext cx="8001000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981075"/>
            <a:ext cx="3924300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1075"/>
            <a:ext cx="3924300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6E696-7122-4453-9E3E-5AD426F91A40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EB98C-BD35-4967-9D57-449E90EA91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0"/>
            <a:ext cx="8001000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981075"/>
            <a:ext cx="8001000" cy="51847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E3DF9-D324-4928-81F1-2E1353BC6E3B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3C671-2448-44A0-86EF-EE17BA7AC0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8A088-3B91-47B0-A344-E9938333F8B6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49D22-DF07-418C-A404-9F2C651763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91FD7-4662-4A2F-B0F3-5C67C67CA108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C1F8D-9898-4EBC-8677-272F652C5C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1075"/>
            <a:ext cx="39243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1075"/>
            <a:ext cx="39243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A1F2-7428-4808-B9FF-D300047EBBB7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D7F90-F650-49F7-AB2F-14516991F7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F472B-247B-44A2-BFB4-13C394066D79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F56A9-8BD2-4B0D-AB0B-5839A06FC8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A5606-3380-4295-A7FF-B5845105AA1B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5EA8F-4076-4F61-A069-71480A9759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BC5A9-29E0-4CA8-9316-62C5AC098ECB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1DD2D-33AF-439F-ACB8-8FABC3E8A5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66994-11AC-4DD4-98AB-61FB127DE6D9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FF524-9BF7-4CB2-ADF9-E20EAFD2DF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0F52E-F1F8-4391-82BF-999F2F4D6100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CF9CB-6CD7-43E9-9BAC-B61CCF21F3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0"/>
            <a:ext cx="80010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81075"/>
            <a:ext cx="80010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539750" y="769938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 flipV="1">
            <a:off x="609600" y="6238875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8725"/>
            <a:ext cx="1981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pPr>
              <a:defRPr/>
            </a:pPr>
            <a:fld id="{17E7ADF5-A45A-4917-B308-951F8578AB29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08725"/>
            <a:ext cx="2895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4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08725"/>
            <a:ext cx="1981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fld id="{88E3A9DB-EAB9-4197-9C0E-6B2BF1D8BA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2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6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3.e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20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6100" b="1" dirty="0">
                <a:latin typeface="华文隶书" pitchFamily="2" charset="-122"/>
                <a:ea typeface="华文隶书" pitchFamily="2" charset="-122"/>
              </a:rPr>
              <a:t>Java EE</a:t>
            </a:r>
            <a:r>
              <a:rPr lang="zh-CN" altLang="en-US" sz="6100" b="1">
                <a:latin typeface="华文隶书" pitchFamily="2" charset="-122"/>
                <a:ea typeface="华文隶书" pitchFamily="2" charset="-122"/>
              </a:rPr>
              <a:t>开发</a:t>
            </a:r>
            <a:r>
              <a:rPr lang="zh-CN" altLang="en-US" sz="6100" b="1" dirty="0">
                <a:latin typeface="华文隶书" pitchFamily="2" charset="-122"/>
                <a:ea typeface="华文隶书" pitchFamily="2" charset="-122"/>
              </a:rPr>
              <a:t>技术基础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 eaLnBrk="1" hangingPunct="1"/>
            <a:r>
              <a:rPr lang="zh-CN" altLang="en-US">
                <a:ea typeface="华文隶书" pitchFamily="2" charset="-122"/>
              </a:rPr>
              <a:t>主讲：陆悠</a:t>
            </a:r>
          </a:p>
          <a:p>
            <a:pPr algn="r" eaLnBrk="1" hangingPunct="1"/>
            <a:r>
              <a:rPr lang="zh-CN" altLang="en-US">
                <a:ea typeface="华文隶书" pitchFamily="2" charset="-122"/>
              </a:rPr>
              <a:t>电子与信息工程学院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C1324C7-59EF-4DEC-A6E2-7504A32347FE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A8E079-217F-4386-9CB4-CEC9A755FC51}" type="slidenum">
              <a:rPr lang="zh-CN" altLang="en-US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Servlet</a:t>
            </a:r>
            <a:r>
              <a:rPr lang="zh-CN" altLang="en-US"/>
              <a:t>与</a:t>
            </a:r>
            <a:r>
              <a:rPr lang="en-US" altLang="zh-CN"/>
              <a:t>JSP</a:t>
            </a:r>
            <a:r>
              <a:rPr lang="zh-CN" altLang="en-US"/>
              <a:t>关系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981075"/>
            <a:ext cx="8229600" cy="1079500"/>
          </a:xfrm>
        </p:spPr>
        <p:txBody>
          <a:bodyPr/>
          <a:lstStyle/>
          <a:p>
            <a:pPr eaLnBrk="1" hangingPunct="1"/>
            <a:r>
              <a:rPr lang="en-US" altLang="zh-CN" dirty="0" err="1"/>
              <a:t>Servlet</a:t>
            </a:r>
            <a:r>
              <a:rPr lang="zh-CN" altLang="en-US" dirty="0"/>
              <a:t>与</a:t>
            </a:r>
            <a:r>
              <a:rPr lang="en-US" altLang="zh-CN" dirty="0"/>
              <a:t>JSP</a:t>
            </a:r>
            <a:r>
              <a:rPr lang="zh-CN" altLang="en-US" dirty="0"/>
              <a:t>之间的关系</a:t>
            </a:r>
          </a:p>
          <a:p>
            <a:pPr lvl="1" eaLnBrk="1" hangingPunct="1"/>
            <a:r>
              <a:rPr lang="en-US" altLang="zh-CN" dirty="0"/>
              <a:t>JSP</a:t>
            </a:r>
            <a:r>
              <a:rPr lang="zh-CN" altLang="en-US" dirty="0"/>
              <a:t>在服务器上转译的文件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/>
          </a:p>
        </p:txBody>
      </p:sp>
      <p:sp>
        <p:nvSpPr>
          <p:cNvPr id="147460" name="AutoShape 4"/>
          <p:cNvSpPr>
            <a:spLocks noChangeArrowheads="1"/>
          </p:cNvSpPr>
          <p:nvPr/>
        </p:nvSpPr>
        <p:spPr bwMode="auto">
          <a:xfrm>
            <a:off x="4833938" y="2773363"/>
            <a:ext cx="4059237" cy="3225800"/>
          </a:xfrm>
          <a:prstGeom prst="roundRect">
            <a:avLst>
              <a:gd name="adj" fmla="val 5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/>
              <a:t>out.write("&lt;html&gt;\r\n");</a:t>
            </a:r>
            <a:endParaRPr lang="zh-CN" altLang="zh-CN" b="1"/>
          </a:p>
          <a:p>
            <a:endParaRPr lang="en-US" altLang="zh-CN" b="1"/>
          </a:p>
          <a:p>
            <a:r>
              <a:rPr lang="en-US" altLang="zh-CN" b="1"/>
              <a:t>out.write("  &lt;head&gt;\r\n");</a:t>
            </a:r>
          </a:p>
          <a:p>
            <a:r>
              <a:rPr lang="en-US" altLang="zh-CN" b="1"/>
              <a:t>out.write("    &lt;title&gt;MyJsp.jsp&lt;/title&gt;\r\n");</a:t>
            </a:r>
          </a:p>
          <a:p>
            <a:r>
              <a:rPr lang="en-US" altLang="zh-CN" b="1"/>
              <a:t>out.write("  &lt;/head&gt;\r\n");</a:t>
            </a:r>
          </a:p>
          <a:p>
            <a:r>
              <a:rPr lang="en-US" altLang="zh-CN" b="1"/>
              <a:t>out.write("  &lt;body&gt;\r\n");</a:t>
            </a:r>
          </a:p>
          <a:p>
            <a:r>
              <a:rPr lang="en-US" altLang="zh-CN" b="1"/>
              <a:t>out.write(" This is my JSP page. &lt;br&gt;\r\n");</a:t>
            </a:r>
          </a:p>
          <a:p>
            <a:r>
              <a:rPr lang="en-US" altLang="zh-CN" b="1"/>
              <a:t>out.write("  &lt;/body&gt;\r\n");</a:t>
            </a:r>
          </a:p>
          <a:p>
            <a:r>
              <a:rPr lang="en-US" altLang="zh-CN" b="1"/>
              <a:t>out.write("&lt;/html&gt;\r\n");</a:t>
            </a:r>
            <a:r>
              <a:rPr lang="zh-CN" altLang="zh-CN" b="1"/>
              <a:t> </a:t>
            </a:r>
          </a:p>
        </p:txBody>
      </p:sp>
      <p:sp>
        <p:nvSpPr>
          <p:cNvPr id="147461" name="AutoShape 5"/>
          <p:cNvSpPr>
            <a:spLocks noChangeArrowheads="1"/>
          </p:cNvSpPr>
          <p:nvPr/>
        </p:nvSpPr>
        <p:spPr bwMode="auto">
          <a:xfrm>
            <a:off x="182563" y="2790825"/>
            <a:ext cx="4389437" cy="3214688"/>
          </a:xfrm>
          <a:prstGeom prst="roundRect">
            <a:avLst>
              <a:gd name="adj" fmla="val 501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/>
              <a:t>&lt;%@ page contentType="text/html;charset=gbk" %&gt;</a:t>
            </a:r>
          </a:p>
          <a:p>
            <a:r>
              <a:rPr lang="en-US" altLang="zh-CN" b="1"/>
              <a:t>&lt;html&gt;</a:t>
            </a:r>
          </a:p>
          <a:p>
            <a:r>
              <a:rPr lang="en-US" altLang="zh-CN" b="1"/>
              <a:t>  &lt;head&gt;    </a:t>
            </a:r>
          </a:p>
          <a:p>
            <a:r>
              <a:rPr lang="en-US" altLang="zh-CN" b="1"/>
              <a:t>    &lt;title&gt;MyJsp&lt;/title&gt;</a:t>
            </a:r>
          </a:p>
          <a:p>
            <a:r>
              <a:rPr lang="en-US" altLang="zh-CN" b="1"/>
              <a:t>  &lt;/head&gt;  </a:t>
            </a:r>
          </a:p>
          <a:p>
            <a:r>
              <a:rPr lang="en-US" altLang="zh-CN" b="1"/>
              <a:t>  &lt;body&gt;</a:t>
            </a:r>
          </a:p>
          <a:p>
            <a:r>
              <a:rPr lang="en-US" altLang="zh-CN" b="1"/>
              <a:t>    This is my JSP page. &lt;br&gt;</a:t>
            </a:r>
          </a:p>
          <a:p>
            <a:r>
              <a:rPr lang="en-US" altLang="zh-CN" b="1"/>
              <a:t>  &lt;/body&gt;  </a:t>
            </a:r>
          </a:p>
          <a:p>
            <a:r>
              <a:rPr lang="en-US" altLang="zh-CN" b="1"/>
              <a:t>&lt;/html&gt;</a:t>
            </a:r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1770063" y="2270125"/>
            <a:ext cx="1184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Index.jsp</a:t>
            </a:r>
          </a:p>
        </p:txBody>
      </p:sp>
      <p:sp>
        <p:nvSpPr>
          <p:cNvPr id="147463" name="Text Box 7"/>
          <p:cNvSpPr txBox="1">
            <a:spLocks noChangeArrowheads="1"/>
          </p:cNvSpPr>
          <p:nvPr/>
        </p:nvSpPr>
        <p:spPr bwMode="auto">
          <a:xfrm>
            <a:off x="4905375" y="2133600"/>
            <a:ext cx="30511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 dirty="0"/>
              <a:t>index_jsp.java</a:t>
            </a:r>
          </a:p>
          <a:p>
            <a:pPr algn="ctr"/>
            <a:r>
              <a:rPr lang="zh-CN" altLang="en-US" b="1" dirty="0">
                <a:ea typeface="黑体" pitchFamily="49" charset="-122"/>
                <a:cs typeface="Arial" charset="0"/>
              </a:rPr>
              <a:t>（</a:t>
            </a:r>
            <a:r>
              <a:rPr lang="en-US" altLang="zh-CN" b="1" dirty="0"/>
              <a:t>.</a:t>
            </a:r>
            <a:r>
              <a:rPr lang="en-US" altLang="zh-CN" b="1" dirty="0" err="1"/>
              <a:t>jsp</a:t>
            </a:r>
            <a:r>
              <a:rPr lang="zh-CN" altLang="en-US" b="1" dirty="0">
                <a:ea typeface="黑体" pitchFamily="49" charset="-122"/>
              </a:rPr>
              <a:t>转译后的</a:t>
            </a:r>
            <a:r>
              <a:rPr lang="en-US" altLang="zh-CN" b="1" dirty="0">
                <a:ea typeface="黑体" pitchFamily="49" charset="-122"/>
              </a:rPr>
              <a:t>.</a:t>
            </a:r>
            <a:r>
              <a:rPr lang="en-US" altLang="zh-CN" b="1" dirty="0"/>
              <a:t>java</a:t>
            </a:r>
            <a:r>
              <a:rPr lang="zh-CN" altLang="en-US" b="1" dirty="0">
                <a:ea typeface="黑体" pitchFamily="49" charset="-122"/>
              </a:rPr>
              <a:t>文件</a:t>
            </a:r>
            <a:r>
              <a:rPr lang="zh-CN" altLang="en-US" b="1" dirty="0">
                <a:cs typeface="Arial" charset="0"/>
              </a:rPr>
              <a:t>）</a:t>
            </a:r>
          </a:p>
        </p:txBody>
      </p:sp>
      <p:sp>
        <p:nvSpPr>
          <p:cNvPr id="147464" name="Rectangle 8"/>
          <p:cNvSpPr>
            <a:spLocks noChangeArrowheads="1"/>
          </p:cNvSpPr>
          <p:nvPr/>
        </p:nvSpPr>
        <p:spPr bwMode="auto">
          <a:xfrm>
            <a:off x="4903788" y="2852738"/>
            <a:ext cx="3844925" cy="30956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465" name="AutoShape 9"/>
          <p:cNvSpPr>
            <a:spLocks noChangeArrowheads="1"/>
          </p:cNvSpPr>
          <p:nvPr/>
        </p:nvSpPr>
        <p:spPr bwMode="auto">
          <a:xfrm>
            <a:off x="3775075" y="4257675"/>
            <a:ext cx="1084263" cy="592138"/>
          </a:xfrm>
          <a:prstGeom prst="rightArrow">
            <a:avLst>
              <a:gd name="adj1" fmla="val 46898"/>
              <a:gd name="adj2" fmla="val 92377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/>
            <a:endParaRPr lang="zh-CN" altLang="en-US" b="1"/>
          </a:p>
        </p:txBody>
      </p:sp>
      <p:sp>
        <p:nvSpPr>
          <p:cNvPr id="147466" name="AutoShape 10"/>
          <p:cNvSpPr>
            <a:spLocks noChangeArrowheads="1"/>
          </p:cNvSpPr>
          <p:nvPr/>
        </p:nvSpPr>
        <p:spPr bwMode="auto">
          <a:xfrm>
            <a:off x="1619250" y="3511550"/>
            <a:ext cx="2940050" cy="7096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>
              <a:defRPr/>
            </a:pPr>
            <a:r>
              <a:rPr lang="en-US" altLang="zh-CN" b="1">
                <a:ea typeface="黑体" pitchFamily="49" charset="-122"/>
              </a:rPr>
              <a:t>JSP</a:t>
            </a:r>
            <a:r>
              <a:rPr lang="zh-CN" altLang="en-US" b="1">
                <a:ea typeface="黑体" pitchFamily="49" charset="-122"/>
              </a:rPr>
              <a:t>转译后的</a:t>
            </a:r>
            <a:r>
              <a:rPr lang="en-US" altLang="zh-CN" b="1">
                <a:ea typeface="黑体" pitchFamily="49" charset="-122"/>
              </a:rPr>
              <a:t>.java</a:t>
            </a:r>
            <a:r>
              <a:rPr lang="zh-CN" altLang="en-US" b="1">
                <a:ea typeface="黑体" pitchFamily="49" charset="-122"/>
              </a:rPr>
              <a:t>文件与</a:t>
            </a:r>
            <a:r>
              <a:rPr lang="en-US" altLang="zh-CN" b="1">
                <a:ea typeface="黑体" pitchFamily="49" charset="-122"/>
              </a:rPr>
              <a:t>Servlet</a:t>
            </a:r>
            <a:r>
              <a:rPr lang="zh-CN" altLang="en-US" b="1">
                <a:ea typeface="黑体" pitchFamily="49" charset="-122"/>
              </a:rPr>
              <a:t>的处理方式一样</a:t>
            </a:r>
          </a:p>
        </p:txBody>
      </p:sp>
      <p:sp>
        <p:nvSpPr>
          <p:cNvPr id="147467" name="AutoShape 11"/>
          <p:cNvSpPr>
            <a:spLocks noChangeArrowheads="1"/>
          </p:cNvSpPr>
          <p:nvPr/>
        </p:nvSpPr>
        <p:spPr bwMode="auto">
          <a:xfrm>
            <a:off x="1608138" y="4941888"/>
            <a:ext cx="289242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>
              <a:defRPr/>
            </a:pPr>
            <a:r>
              <a:rPr lang="en-US" altLang="zh-CN" b="1">
                <a:ea typeface="黑体" pitchFamily="49" charset="-122"/>
              </a:rPr>
              <a:t>Servlet</a:t>
            </a:r>
            <a:r>
              <a:rPr lang="zh-CN" altLang="en-US" b="1">
                <a:ea typeface="黑体" pitchFamily="49" charset="-122"/>
              </a:rPr>
              <a:t>是</a:t>
            </a:r>
            <a:r>
              <a:rPr lang="en-US" altLang="zh-CN" b="1">
                <a:ea typeface="黑体" pitchFamily="49" charset="-122"/>
              </a:rPr>
              <a:t>JSP</a:t>
            </a:r>
            <a:r>
              <a:rPr lang="zh-CN" altLang="en-US" b="1">
                <a:ea typeface="黑体" pitchFamily="49" charset="-122"/>
              </a:rPr>
              <a:t>技术的基础</a:t>
            </a:r>
          </a:p>
        </p:txBody>
      </p:sp>
      <p:sp>
        <p:nvSpPr>
          <p:cNvPr id="147468" name="AutoShape 12"/>
          <p:cNvSpPr>
            <a:spLocks noChangeArrowheads="1"/>
          </p:cNvSpPr>
          <p:nvPr/>
        </p:nvSpPr>
        <p:spPr bwMode="auto">
          <a:xfrm>
            <a:off x="1763713" y="6092825"/>
            <a:ext cx="5472112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b="1" dirty="0"/>
              <a:t> </a:t>
            </a:r>
            <a:r>
              <a:rPr lang="zh-CN" altLang="en-US" b="1" dirty="0">
                <a:ea typeface="黑体" pitchFamily="49" charset="-122"/>
              </a:rPr>
              <a:t>演示示例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en-US" altLang="zh-CN" b="1" dirty="0"/>
              <a:t>Tomcat</a:t>
            </a:r>
            <a:r>
              <a:rPr lang="zh-CN" altLang="en-US" b="1" dirty="0">
                <a:ea typeface="黑体" pitchFamily="49" charset="-122"/>
                <a:cs typeface="Arial" charset="0"/>
              </a:rPr>
              <a:t>下</a:t>
            </a:r>
            <a:r>
              <a:rPr lang="en-US" altLang="zh-CN" b="1" dirty="0">
                <a:ea typeface="黑体" pitchFamily="49" charset="-122"/>
                <a:cs typeface="Arial" charset="0"/>
              </a:rPr>
              <a:t>index</a:t>
            </a:r>
            <a:r>
              <a:rPr lang="en-US" altLang="zh-CN" b="1" dirty="0"/>
              <a:t>_jsp.java</a:t>
            </a:r>
            <a:endParaRPr lang="en-US" altLang="zh-CN" b="1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147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147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0" grpId="0" animBg="1" autoUpdateAnimBg="0"/>
      <p:bldP spid="147461" grpId="0" animBg="1" autoUpdateAnimBg="0"/>
      <p:bldP spid="147462" grpId="0" autoUpdateAnimBg="0"/>
      <p:bldP spid="147463" grpId="0" autoUpdateAnimBg="0"/>
      <p:bldP spid="147464" grpId="0" animBg="1"/>
      <p:bldP spid="147465" grpId="0" animBg="1" autoUpdateAnimBg="0"/>
      <p:bldP spid="147465" grpId="1" animBg="1" autoUpdateAnimBg="0"/>
      <p:bldP spid="147466" grpId="0" animBg="1" autoUpdateAnimBg="0"/>
      <p:bldP spid="147467" grpId="0" animBg="1" autoUpdateAnimBg="0"/>
      <p:bldP spid="147468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EAB62A-3F7E-4F5F-B872-AF3F770AD687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CF7CB8-DA85-4A7F-A0CC-27F8960289F2}" type="slidenum">
              <a:rPr lang="zh-CN" altLang="en-US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</a:t>
            </a:r>
            <a:r>
              <a:rPr lang="zh-CN" altLang="en-US"/>
              <a:t>、如何创建</a:t>
            </a:r>
            <a:r>
              <a:rPr lang="en-US" altLang="zh-CN"/>
              <a:t>Servlet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52513"/>
            <a:ext cx="8158162" cy="3240087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前台页面的创建</a:t>
            </a:r>
          </a:p>
          <a:p>
            <a:pPr lvl="1" eaLnBrk="1" hangingPunct="1"/>
            <a:r>
              <a:rPr lang="en-US" altLang="zh-CN"/>
              <a:t>FORM</a:t>
            </a:r>
            <a:r>
              <a:rPr lang="zh-CN" altLang="en-US"/>
              <a:t>表单的编写</a:t>
            </a:r>
          </a:p>
          <a:p>
            <a:pPr eaLnBrk="1" hangingPunct="1"/>
            <a:r>
              <a:rPr lang="zh-CN" altLang="en-US"/>
              <a:t>后台</a:t>
            </a:r>
            <a:r>
              <a:rPr lang="en-US" altLang="zh-CN"/>
              <a:t>Servlet</a:t>
            </a:r>
            <a:r>
              <a:rPr lang="zh-CN" altLang="en-US"/>
              <a:t>的创建</a:t>
            </a:r>
          </a:p>
          <a:p>
            <a:pPr lvl="1" eaLnBrk="1" hangingPunct="1"/>
            <a:r>
              <a:rPr lang="zh-CN" altLang="en-US"/>
              <a:t>使用</a:t>
            </a:r>
            <a:r>
              <a:rPr lang="en-US" altLang="zh-CN"/>
              <a:t>Eclipse</a:t>
            </a:r>
            <a:r>
              <a:rPr lang="zh-CN" altLang="en-US"/>
              <a:t>的</a:t>
            </a:r>
            <a:r>
              <a:rPr lang="en-US" altLang="zh-CN"/>
              <a:t>Servlet</a:t>
            </a:r>
            <a:r>
              <a:rPr lang="zh-CN" altLang="en-US"/>
              <a:t>向导创建</a:t>
            </a:r>
            <a:r>
              <a:rPr lang="en-US" altLang="zh-CN"/>
              <a:t>Servlet</a:t>
            </a:r>
            <a:r>
              <a:rPr lang="zh-CN" altLang="en-US"/>
              <a:t>代码模板</a:t>
            </a:r>
          </a:p>
          <a:p>
            <a:pPr lvl="1" eaLnBrk="1" hangingPunct="1"/>
            <a:r>
              <a:rPr lang="zh-CN" altLang="en-US"/>
              <a:t>根据表单提交方法，确定接收方法</a:t>
            </a:r>
          </a:p>
          <a:p>
            <a:pPr lvl="1" eaLnBrk="1" hangingPunct="1"/>
            <a:r>
              <a:rPr lang="zh-CN" altLang="en-US"/>
              <a:t>接收请求数据、处理数据、返回响应页面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F0522F3-B87B-4DD4-BA38-CC10996C829C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E61FE-7FA6-4789-A839-6AC6998B3DFB}" type="slidenum">
              <a:rPr lang="zh-CN" altLang="en-US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使用向导创建</a:t>
            </a:r>
            <a:r>
              <a:rPr lang="en-US" altLang="zh-CN"/>
              <a:t>Servlet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684213" y="1412875"/>
            <a:ext cx="822960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CN" sz="3000" dirty="0">
                <a:latin typeface="Verdana" pitchFamily="34" charset="0"/>
              </a:rPr>
              <a:t>在</a:t>
            </a:r>
            <a:r>
              <a:rPr lang="en-US" altLang="zh-CN" sz="3000" dirty="0">
                <a:latin typeface="Verdana" pitchFamily="34" charset="0"/>
              </a:rPr>
              <a:t>My</a:t>
            </a:r>
            <a:r>
              <a:rPr lang="zh-CN" altLang="zh-CN" sz="3000" dirty="0">
                <a:latin typeface="Verdana" pitchFamily="34" charset="0"/>
              </a:rPr>
              <a:t>Eclipse</a:t>
            </a:r>
            <a:r>
              <a:rPr lang="zh-CN" sz="3000" dirty="0">
                <a:latin typeface="Verdana" pitchFamily="34" charset="0"/>
              </a:rPr>
              <a:t>下如何创建</a:t>
            </a:r>
            <a:r>
              <a:rPr lang="zh-CN" altLang="zh-CN" sz="3000" dirty="0">
                <a:latin typeface="Verdana" pitchFamily="34" charset="0"/>
              </a:rPr>
              <a:t>Servlet</a:t>
            </a:r>
            <a:endParaRPr lang="zh-CN" altLang="zh-CN" sz="3000" b="1" dirty="0">
              <a:latin typeface="Verdana" pitchFamily="34" charset="0"/>
            </a:endParaRP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sz="2600" dirty="0">
                <a:latin typeface="Verdana" pitchFamily="34" charset="0"/>
              </a:rPr>
              <a:t>在</a:t>
            </a:r>
            <a:r>
              <a:rPr lang="en-US" altLang="zh-CN" sz="2600" dirty="0">
                <a:latin typeface="Verdana" pitchFamily="34" charset="0"/>
              </a:rPr>
              <a:t>My</a:t>
            </a:r>
            <a:r>
              <a:rPr lang="zh-CN" altLang="zh-CN" sz="2600" dirty="0">
                <a:latin typeface="Verdana" pitchFamily="34" charset="0"/>
              </a:rPr>
              <a:t>Eclipse</a:t>
            </a:r>
            <a:r>
              <a:rPr lang="zh-CN" sz="2600" dirty="0">
                <a:latin typeface="Verdana" pitchFamily="34" charset="0"/>
              </a:rPr>
              <a:t>下如何创建</a:t>
            </a:r>
            <a:r>
              <a:rPr lang="zh-CN" altLang="zh-CN" sz="2600" dirty="0">
                <a:latin typeface="Verdana" pitchFamily="34" charset="0"/>
              </a:rPr>
              <a:t>Servlet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sz="2600" dirty="0">
                <a:latin typeface="Verdana" pitchFamily="34" charset="0"/>
              </a:rPr>
              <a:t>首先在缺省包（</a:t>
            </a:r>
            <a:r>
              <a:rPr lang="zh-CN" altLang="zh-CN" sz="2600" dirty="0">
                <a:latin typeface="Verdana" pitchFamily="34" charset="0"/>
              </a:rPr>
              <a:t>src</a:t>
            </a:r>
            <a:r>
              <a:rPr lang="zh-CN" sz="2600" dirty="0">
                <a:latin typeface="Verdana" pitchFamily="34" charset="0"/>
              </a:rPr>
              <a:t>）下创建</a:t>
            </a:r>
            <a:r>
              <a:rPr lang="en-US" altLang="zh-CN" sz="2600" dirty="0" err="1">
                <a:latin typeface="Verdana" pitchFamily="34" charset="0"/>
              </a:rPr>
              <a:t>myServlet</a:t>
            </a:r>
            <a:r>
              <a:rPr lang="zh-CN" sz="2600" dirty="0">
                <a:latin typeface="Verdana" pitchFamily="34" charset="0"/>
              </a:rPr>
              <a:t>包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sz="2600" dirty="0">
                <a:latin typeface="Verdana" pitchFamily="34" charset="0"/>
              </a:rPr>
              <a:t>在上述包中使用向导创建</a:t>
            </a:r>
            <a:r>
              <a:rPr lang="zh-CN" altLang="zh-CN" sz="2600" dirty="0">
                <a:latin typeface="Verdana" pitchFamily="34" charset="0"/>
              </a:rPr>
              <a:t>Servlet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9F4CD5-27D3-40BD-96D9-CE81434D1277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B2E2C-101A-47AA-9E67-420474D699B3}" type="slidenum">
              <a:rPr lang="zh-CN" altLang="en-US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程序演示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981075"/>
            <a:ext cx="8229600" cy="2951163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运行</a:t>
            </a:r>
            <a:r>
              <a:rPr lang="en-GB" altLang="zh-CN" dirty="0" err="1"/>
              <a:t>HelloServlet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启动</a:t>
            </a:r>
            <a:r>
              <a:rPr lang="en-GB" altLang="zh-CN" dirty="0"/>
              <a:t>Tomcat</a:t>
            </a:r>
            <a:r>
              <a:rPr lang="zh-CN" altLang="en-US" dirty="0"/>
              <a:t>服务</a:t>
            </a:r>
          </a:p>
          <a:p>
            <a:pPr lvl="1" eaLnBrk="1" hangingPunct="1"/>
            <a:r>
              <a:rPr lang="zh-CN" altLang="en-US" dirty="0"/>
              <a:t>在地址栏内输入：</a:t>
            </a:r>
            <a:r>
              <a:rPr lang="en-GB" altLang="zh-CN" dirty="0"/>
              <a:t>http://localhost:8080/helloWorld</a:t>
            </a:r>
          </a:p>
          <a:p>
            <a:pPr lvl="1" eaLnBrk="1" hangingPunct="1"/>
            <a:r>
              <a:rPr lang="zh-CN" altLang="en-US" dirty="0"/>
              <a:t>运行结果</a:t>
            </a:r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75" y="4270375"/>
            <a:ext cx="489743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702" name="Picture 6" descr="图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050" y="3860800"/>
            <a:ext cx="575945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703" name="AutoShape 7"/>
          <p:cNvSpPr>
            <a:spLocks noChangeArrowheads="1"/>
          </p:cNvSpPr>
          <p:nvPr/>
        </p:nvSpPr>
        <p:spPr bwMode="auto">
          <a:xfrm>
            <a:off x="1835150" y="6092825"/>
            <a:ext cx="5976938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b="1" dirty="0">
                <a:ea typeface="黑体" pitchFamily="49" charset="-122"/>
              </a:rPr>
              <a:t>演示示例</a:t>
            </a:r>
            <a:r>
              <a:rPr lang="en-US" altLang="zh-CN" b="1" dirty="0">
                <a:ea typeface="黑体" pitchFamily="49" charset="-122"/>
              </a:rPr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Servlet</a:t>
            </a:r>
            <a:r>
              <a:rPr lang="zh-CN" altLang="en-US" b="1" dirty="0"/>
              <a:t>项目</a:t>
            </a:r>
            <a:endParaRPr lang="en-US" altLang="zh-CN" b="1" dirty="0"/>
          </a:p>
          <a:p>
            <a:pPr algn="ctr">
              <a:defRPr/>
            </a:pPr>
            <a:r>
              <a:rPr lang="en-US" altLang="zh-CN" b="1"/>
              <a:t>HelloWorld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3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625D002-FDA3-4C55-B31E-CDEF0A027450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25B858-F65D-4A18-B14D-F9C2035DE6EC}" type="slidenum">
              <a:rPr lang="zh-CN" altLang="en-US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现场编程</a:t>
            </a:r>
          </a:p>
        </p:txBody>
      </p:sp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1260475" y="1196975"/>
            <a:ext cx="74882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algn="just">
              <a:spcBef>
                <a:spcPct val="20000"/>
              </a:spcBef>
              <a:buClr>
                <a:srgbClr val="6600CC"/>
              </a:buClr>
              <a:buFont typeface="Wingdings" pitchFamily="2" charset="2"/>
              <a:buNone/>
            </a:pPr>
            <a:r>
              <a:rPr lang="zh-CN" altLang="en-US" sz="2400" b="1">
                <a:ea typeface="黑体" pitchFamily="49" charset="-122"/>
              </a:rPr>
              <a:t>    请使用</a:t>
            </a:r>
            <a:r>
              <a:rPr lang="en-US" altLang="zh-CN" sz="2400" b="1">
                <a:ea typeface="黑体" pitchFamily="49" charset="-122"/>
              </a:rPr>
              <a:t>Servlet</a:t>
            </a:r>
            <a:r>
              <a:rPr lang="zh-CN" altLang="en-US" sz="2400" b="1">
                <a:ea typeface="黑体" pitchFamily="49" charset="-122"/>
              </a:rPr>
              <a:t>编写在页面显示“你好</a:t>
            </a:r>
            <a:r>
              <a:rPr lang="en-US" altLang="zh-CN" sz="2400" b="1">
                <a:ea typeface="黑体" pitchFamily="49" charset="-122"/>
              </a:rPr>
              <a:t>, JAVA</a:t>
            </a:r>
            <a:r>
              <a:rPr lang="zh-CN" altLang="en-US" sz="2400" b="1">
                <a:ea typeface="黑体" pitchFamily="49" charset="-122"/>
              </a:rPr>
              <a:t>！”的程序代码</a:t>
            </a:r>
          </a:p>
        </p:txBody>
      </p:sp>
      <p:sp>
        <p:nvSpPr>
          <p:cNvPr id="158724" name="AutoShape 4"/>
          <p:cNvSpPr>
            <a:spLocks noChangeArrowheads="1"/>
          </p:cNvSpPr>
          <p:nvPr/>
        </p:nvSpPr>
        <p:spPr bwMode="auto">
          <a:xfrm>
            <a:off x="615950" y="2205038"/>
            <a:ext cx="8202613" cy="4352925"/>
          </a:xfrm>
          <a:prstGeom prst="roundRect">
            <a:avLst>
              <a:gd name="adj" fmla="val 5292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/>
              <a:t>…</a:t>
            </a:r>
          </a:p>
          <a:p>
            <a:r>
              <a:rPr lang="en-US" altLang="zh-CN" b="1">
                <a:solidFill>
                  <a:srgbClr val="0000FF"/>
                </a:solidFill>
              </a:rPr>
              <a:t>public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00FF"/>
                </a:solidFill>
              </a:rPr>
              <a:t>void</a:t>
            </a:r>
            <a:r>
              <a:rPr lang="en-US" altLang="zh-CN" b="1"/>
              <a:t> doGet(HttpServletRequest request, HttpServletResponse </a:t>
            </a:r>
          </a:p>
          <a:p>
            <a:r>
              <a:rPr lang="en-US" altLang="zh-CN" b="1"/>
              <a:t>                               response)   </a:t>
            </a:r>
            <a:r>
              <a:rPr lang="en-US" altLang="zh-CN" b="1">
                <a:solidFill>
                  <a:srgbClr val="0000FF"/>
                </a:solidFill>
              </a:rPr>
              <a:t>throws</a:t>
            </a:r>
            <a:r>
              <a:rPr lang="en-US" altLang="zh-CN" b="1"/>
              <a:t> ServletException, IOException {</a:t>
            </a:r>
          </a:p>
          <a:p>
            <a:r>
              <a:rPr lang="en-US" altLang="zh-CN" b="1"/>
              <a:t>   response.setContentType("text/html;charset=GBK"); //</a:t>
            </a:r>
            <a:r>
              <a:rPr lang="zh-CN" altLang="en-US" b="1">
                <a:ea typeface="黑体" pitchFamily="49" charset="-122"/>
              </a:rPr>
              <a:t>设置中文</a:t>
            </a:r>
          </a:p>
          <a:p>
            <a:r>
              <a:rPr lang="zh-CN" altLang="en-US" b="1"/>
              <a:t>   </a:t>
            </a:r>
            <a:r>
              <a:rPr lang="en-US" altLang="zh-CN" b="1"/>
              <a:t>PrintWriter out = response.getWriter(); //</a:t>
            </a:r>
            <a:r>
              <a:rPr lang="zh-CN" altLang="en-US" b="1">
                <a:ea typeface="黑体" pitchFamily="49" charset="-122"/>
              </a:rPr>
              <a:t>使用输出流，向客户端输出信息</a:t>
            </a:r>
          </a:p>
          <a:p>
            <a:r>
              <a:rPr lang="zh-CN" altLang="en-US" b="1"/>
              <a:t>   </a:t>
            </a:r>
            <a:r>
              <a:rPr lang="en-US" altLang="zh-CN" b="1"/>
              <a:t>out.println("&lt;HTML&gt;");</a:t>
            </a:r>
          </a:p>
          <a:p>
            <a:r>
              <a:rPr lang="en-US" altLang="zh-CN" b="1"/>
              <a:t>   out.println("&lt;HEAD&gt;&lt;TITLE&gt;HelloServlet&lt;/TITLE&gt;&lt;/HEAD&gt;");</a:t>
            </a:r>
          </a:p>
          <a:p>
            <a:r>
              <a:rPr lang="en-US" altLang="zh-CN" b="1"/>
              <a:t>   out.println("&lt;BODY&gt;");</a:t>
            </a:r>
          </a:p>
          <a:p>
            <a:r>
              <a:rPr lang="en-US" altLang="zh-CN" b="1"/>
              <a:t>   out.println(“</a:t>
            </a:r>
            <a:r>
              <a:rPr lang="zh-CN" altLang="en-US" b="1">
                <a:ea typeface="黑体" pitchFamily="49" charset="-122"/>
              </a:rPr>
              <a:t>你好，</a:t>
            </a:r>
            <a:r>
              <a:rPr lang="en-US" altLang="zh-CN" b="1"/>
              <a:t>JAVA </a:t>
            </a:r>
            <a:r>
              <a:rPr lang="zh-CN" altLang="en-US" b="1"/>
              <a:t>！</a:t>
            </a:r>
            <a:r>
              <a:rPr lang="en-US" altLang="zh-CN" b="1"/>
              <a:t>");</a:t>
            </a:r>
          </a:p>
          <a:p>
            <a:r>
              <a:rPr lang="en-US" altLang="zh-CN" b="1"/>
              <a:t>   out.println("&lt;/BODY&gt;");</a:t>
            </a:r>
          </a:p>
          <a:p>
            <a:r>
              <a:rPr lang="en-US" altLang="zh-CN" b="1"/>
              <a:t>   out.println("&lt;/HTML&gt;");</a:t>
            </a:r>
          </a:p>
          <a:p>
            <a:r>
              <a:rPr lang="en-US" altLang="zh-CN" b="1"/>
              <a:t>   out.flush();</a:t>
            </a:r>
          </a:p>
          <a:p>
            <a:r>
              <a:rPr lang="en-US" altLang="zh-CN" b="1"/>
              <a:t>   out.close();</a:t>
            </a:r>
          </a:p>
          <a:p>
            <a:r>
              <a:rPr lang="en-US" altLang="zh-CN" b="1"/>
              <a:t>}</a:t>
            </a:r>
          </a:p>
          <a:p>
            <a:r>
              <a:rPr lang="en-US" altLang="zh-CN" b="1"/>
              <a:t>…</a:t>
            </a:r>
          </a:p>
        </p:txBody>
      </p:sp>
      <p:pic>
        <p:nvPicPr>
          <p:cNvPr id="158725" name="Picture 5" descr="现场编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1125538"/>
            <a:ext cx="865187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4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137FD8A-5506-4C97-A4AD-D193731AF570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A362B-9300-4055-870A-0B8A49B076CA}" type="slidenum">
              <a:rPr lang="zh-CN" altLang="en-US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常见错误</a:t>
            </a: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1763713" y="1196975"/>
            <a:ext cx="4248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algn="just">
              <a:spcBef>
                <a:spcPct val="20000"/>
              </a:spcBef>
              <a:buClr>
                <a:srgbClr val="6600CC"/>
              </a:buClr>
              <a:buFont typeface="Wingdings" pitchFamily="2" charset="2"/>
              <a:buNone/>
            </a:pPr>
            <a:r>
              <a:rPr lang="zh-CN" altLang="en-US" sz="2800" b="1">
                <a:ea typeface="黑体" pitchFamily="49" charset="-122"/>
              </a:rPr>
              <a:t>如果程序运行结果如下：</a:t>
            </a:r>
          </a:p>
        </p:txBody>
      </p:sp>
      <p:sp>
        <p:nvSpPr>
          <p:cNvPr id="159748" name="AutoShape 4"/>
          <p:cNvSpPr>
            <a:spLocks noChangeArrowheads="1"/>
          </p:cNvSpPr>
          <p:nvPr/>
        </p:nvSpPr>
        <p:spPr bwMode="auto">
          <a:xfrm>
            <a:off x="455613" y="3429000"/>
            <a:ext cx="8688387" cy="2443163"/>
          </a:xfrm>
          <a:prstGeom prst="roundRect">
            <a:avLst>
              <a:gd name="adj" fmla="val 1051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public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00FF"/>
                </a:solidFill>
              </a:rPr>
              <a:t>class</a:t>
            </a:r>
            <a:r>
              <a:rPr lang="en-US" altLang="zh-CN" b="1"/>
              <a:t> HelloServlet </a:t>
            </a:r>
            <a:r>
              <a:rPr lang="en-US" altLang="zh-CN" b="1">
                <a:solidFill>
                  <a:srgbClr val="0000FF"/>
                </a:solidFill>
              </a:rPr>
              <a:t>extends</a:t>
            </a:r>
            <a:r>
              <a:rPr lang="en-US" altLang="zh-CN" b="1"/>
              <a:t> HttpServlet {</a:t>
            </a:r>
          </a:p>
          <a:p>
            <a:r>
              <a:rPr lang="en-US" altLang="zh-CN" b="1"/>
              <a:t>			</a:t>
            </a:r>
          </a:p>
          <a:p>
            <a:r>
              <a:rPr lang="en-US" altLang="zh-CN" b="1"/>
              <a:t>   </a:t>
            </a:r>
            <a:r>
              <a:rPr lang="en-US" altLang="zh-CN" b="1">
                <a:solidFill>
                  <a:srgbClr val="0000FF"/>
                </a:solidFill>
              </a:rPr>
              <a:t>public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00FF"/>
                </a:solidFill>
              </a:rPr>
              <a:t>void</a:t>
            </a:r>
            <a:r>
              <a:rPr lang="en-US" altLang="zh-CN" b="1"/>
              <a:t> doGet(HttpServletRequest request, HttpServletResponse </a:t>
            </a:r>
          </a:p>
          <a:p>
            <a:r>
              <a:rPr lang="en-US" altLang="zh-CN" b="1"/>
              <a:t>                                  response)   </a:t>
            </a:r>
            <a:r>
              <a:rPr lang="en-US" altLang="zh-CN" b="1">
                <a:solidFill>
                  <a:srgbClr val="0000FF"/>
                </a:solidFill>
              </a:rPr>
              <a:t>throws</a:t>
            </a:r>
            <a:r>
              <a:rPr lang="en-US" altLang="zh-CN" b="1"/>
              <a:t> ServletException, IOException {</a:t>
            </a:r>
          </a:p>
          <a:p>
            <a:r>
              <a:rPr lang="en-US" altLang="zh-CN" b="1"/>
              <a:t>	response.setContentType("text/html;charSet=GBK");//</a:t>
            </a:r>
            <a:r>
              <a:rPr lang="zh-CN" altLang="en-US" b="1">
                <a:ea typeface="黑体" pitchFamily="49" charset="-122"/>
              </a:rPr>
              <a:t>设定中文</a:t>
            </a:r>
            <a:r>
              <a:rPr lang="zh-CN" altLang="en-US" b="1"/>
              <a:t>	</a:t>
            </a:r>
          </a:p>
          <a:p>
            <a:r>
              <a:rPr lang="zh-CN" altLang="en-US" b="1"/>
              <a:t>	</a:t>
            </a:r>
            <a:r>
              <a:rPr lang="en-US" altLang="zh-CN" b="1"/>
              <a:t>PrintWriter out = response.getWriter(); //</a:t>
            </a:r>
            <a:r>
              <a:rPr lang="zh-CN" altLang="en-US" b="1">
                <a:ea typeface="黑体" pitchFamily="49" charset="-122"/>
              </a:rPr>
              <a:t>使用输出流，输出信息</a:t>
            </a:r>
          </a:p>
          <a:p>
            <a:r>
              <a:rPr lang="zh-CN" altLang="en-US" b="1"/>
              <a:t>   </a:t>
            </a:r>
            <a:r>
              <a:rPr lang="en-US" altLang="zh-CN" b="1"/>
              <a:t>}	</a:t>
            </a:r>
          </a:p>
          <a:p>
            <a:r>
              <a:rPr lang="en-US" altLang="zh-CN" b="1"/>
              <a:t>}</a:t>
            </a:r>
          </a:p>
        </p:txBody>
      </p:sp>
      <p:sp>
        <p:nvSpPr>
          <p:cNvPr id="159749" name="Rectangle 5"/>
          <p:cNvSpPr>
            <a:spLocks noChangeArrowheads="1"/>
          </p:cNvSpPr>
          <p:nvPr/>
        </p:nvSpPr>
        <p:spPr bwMode="auto">
          <a:xfrm>
            <a:off x="1476375" y="4624388"/>
            <a:ext cx="6911975" cy="2889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750" name="AutoShape 6"/>
          <p:cNvSpPr>
            <a:spLocks noChangeArrowheads="1"/>
          </p:cNvSpPr>
          <p:nvPr/>
        </p:nvSpPr>
        <p:spPr bwMode="auto">
          <a:xfrm>
            <a:off x="1531938" y="5283200"/>
            <a:ext cx="39909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设定中文的语句，哪里有错误吗？</a:t>
            </a:r>
          </a:p>
        </p:txBody>
      </p:sp>
      <p:sp>
        <p:nvSpPr>
          <p:cNvPr id="159751" name="AutoShape 7"/>
          <p:cNvSpPr>
            <a:spLocks noChangeArrowheads="1"/>
          </p:cNvSpPr>
          <p:nvPr/>
        </p:nvSpPr>
        <p:spPr bwMode="auto">
          <a:xfrm>
            <a:off x="5586413" y="5283200"/>
            <a:ext cx="330676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charset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而不是</a:t>
            </a: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charSet</a:t>
            </a:r>
          </a:p>
        </p:txBody>
      </p:sp>
      <p:pic>
        <p:nvPicPr>
          <p:cNvPr id="159752" name="Picture 8" descr="代码改错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052513"/>
            <a:ext cx="7921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7" name="Rectangle 9"/>
          <p:cNvSpPr>
            <a:spLocks noChangeArrowheads="1"/>
          </p:cNvSpPr>
          <p:nvPr/>
        </p:nvSpPr>
        <p:spPr bwMode="auto">
          <a:xfrm>
            <a:off x="1042988" y="1989138"/>
            <a:ext cx="756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/>
              <a:t>??!java.   Fri Feb 22 15:42:56 CST 2013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utoUpdateAnimBg="0"/>
      <p:bldP spid="159748" grpId="0" animBg="1" autoUpdateAnimBg="0"/>
      <p:bldP spid="159749" grpId="0" animBg="1"/>
      <p:bldP spid="159750" grpId="0" animBg="1" autoUpdateAnimBg="0"/>
      <p:bldP spid="159751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E3AC8C-7F8B-4D79-877F-56C740DF708E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FEC8E3-87AD-4305-9D84-55AAB87E5A9B}" type="slidenum">
              <a:rPr lang="zh-CN" altLang="en-US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Servlet</a:t>
            </a:r>
            <a:r>
              <a:rPr lang="zh-CN" altLang="en-US"/>
              <a:t>编程模式（</a:t>
            </a:r>
            <a:r>
              <a:rPr lang="en-US" altLang="zh-CN"/>
              <a:t>3-1</a:t>
            </a:r>
            <a:r>
              <a:rPr lang="zh-CN" altLang="en-US"/>
              <a:t>）</a:t>
            </a:r>
          </a:p>
        </p:txBody>
      </p:sp>
      <p:sp>
        <p:nvSpPr>
          <p:cNvPr id="31749" name="Rectangle 3"/>
          <p:cNvSpPr>
            <a:spLocks noChangeArrowheads="1"/>
          </p:cNvSpPr>
          <p:nvPr/>
        </p:nvSpPr>
        <p:spPr bwMode="auto">
          <a:xfrm>
            <a:off x="684213" y="1125538"/>
            <a:ext cx="8229600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en-US" altLang="zh-CN" sz="3000">
                <a:latin typeface="Verdana" pitchFamily="34" charset="0"/>
              </a:rPr>
              <a:t>Servlet</a:t>
            </a:r>
            <a:r>
              <a:rPr lang="zh-CN" altLang="en-US" sz="3000">
                <a:latin typeface="Verdana" pitchFamily="34" charset="0"/>
              </a:rPr>
              <a:t>编程基本模式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600">
                <a:latin typeface="Verdana" pitchFamily="34" charset="0"/>
              </a:rPr>
              <a:t>处理</a:t>
            </a:r>
            <a:r>
              <a:rPr lang="en-US" altLang="zh-CN" sz="2600">
                <a:latin typeface="Verdana" pitchFamily="34" charset="0"/>
              </a:rPr>
              <a:t>Get</a:t>
            </a:r>
            <a:r>
              <a:rPr lang="zh-CN" altLang="en-US" sz="2600">
                <a:latin typeface="Verdana" pitchFamily="34" charset="0"/>
              </a:rPr>
              <a:t>和</a:t>
            </a:r>
            <a:r>
              <a:rPr lang="en-US" altLang="zh-CN" sz="2600">
                <a:latin typeface="Verdana" pitchFamily="34" charset="0"/>
              </a:rPr>
              <a:t>Post</a:t>
            </a:r>
            <a:r>
              <a:rPr lang="zh-CN" altLang="en-US" sz="2600">
                <a:latin typeface="Verdana" pitchFamily="34" charset="0"/>
              </a:rPr>
              <a:t>请求</a:t>
            </a:r>
          </a:p>
        </p:txBody>
      </p:sp>
      <p:sp>
        <p:nvSpPr>
          <p:cNvPr id="31750" name="AutoShape 4"/>
          <p:cNvSpPr>
            <a:spLocks noChangeArrowheads="1"/>
          </p:cNvSpPr>
          <p:nvPr/>
        </p:nvSpPr>
        <p:spPr bwMode="auto">
          <a:xfrm>
            <a:off x="539750" y="2349500"/>
            <a:ext cx="8367713" cy="4098925"/>
          </a:xfrm>
          <a:prstGeom prst="roundRect">
            <a:avLst>
              <a:gd name="adj" fmla="val 6495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import</a:t>
            </a:r>
            <a:r>
              <a:rPr lang="en-US" altLang="zh-CN" b="1"/>
              <a:t> java.io.IOException;</a:t>
            </a:r>
          </a:p>
          <a:p>
            <a:r>
              <a:rPr lang="en-US" altLang="zh-CN" b="1">
                <a:solidFill>
                  <a:srgbClr val="0000FF"/>
                </a:solidFill>
              </a:rPr>
              <a:t>import</a:t>
            </a:r>
            <a:r>
              <a:rPr lang="en-US" altLang="zh-CN" b="1"/>
              <a:t> javax.servlet.*;</a:t>
            </a:r>
          </a:p>
          <a:p>
            <a:r>
              <a:rPr lang="en-US" altLang="zh-CN" b="1">
                <a:solidFill>
                  <a:srgbClr val="0000FF"/>
                </a:solidFill>
              </a:rPr>
              <a:t>import</a:t>
            </a:r>
            <a:r>
              <a:rPr lang="en-US" altLang="zh-CN" b="1"/>
              <a:t> javax.servlet.http.*;</a:t>
            </a:r>
          </a:p>
          <a:p>
            <a:endParaRPr lang="en-US" altLang="zh-CN" b="1"/>
          </a:p>
          <a:p>
            <a:r>
              <a:rPr lang="en-US" altLang="zh-CN" b="1">
                <a:solidFill>
                  <a:srgbClr val="0000FF"/>
                </a:solidFill>
              </a:rPr>
              <a:t>public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00FF"/>
                </a:solidFill>
              </a:rPr>
              <a:t>class</a:t>
            </a:r>
            <a:r>
              <a:rPr lang="en-US" altLang="zh-CN" b="1"/>
              <a:t> HelloServlet </a:t>
            </a:r>
            <a:r>
              <a:rPr lang="en-US" altLang="zh-CN" b="1">
                <a:solidFill>
                  <a:srgbClr val="0000FF"/>
                </a:solidFill>
              </a:rPr>
              <a:t>extends</a:t>
            </a:r>
            <a:r>
              <a:rPr lang="en-US" altLang="zh-CN" b="1"/>
              <a:t> HttpServlet {</a:t>
            </a:r>
          </a:p>
          <a:p>
            <a:r>
              <a:rPr lang="en-US" altLang="zh-CN" b="1"/>
              <a:t>     </a:t>
            </a:r>
            <a:r>
              <a:rPr lang="en-US" altLang="zh-CN" b="1">
                <a:solidFill>
                  <a:srgbClr val="0000FF"/>
                </a:solidFill>
              </a:rPr>
              <a:t>public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00FF"/>
                </a:solidFill>
              </a:rPr>
              <a:t>void</a:t>
            </a:r>
            <a:r>
              <a:rPr lang="en-US" altLang="zh-CN" b="1"/>
              <a:t> doGet(HttpServletRequest request, HttpServletResponse </a:t>
            </a:r>
          </a:p>
          <a:p>
            <a:r>
              <a:rPr lang="en-US" altLang="zh-CN" b="1"/>
              <a:t>                                     response)  </a:t>
            </a:r>
            <a:r>
              <a:rPr lang="en-US" altLang="zh-CN" b="1">
                <a:solidFill>
                  <a:srgbClr val="0000FF"/>
                </a:solidFill>
              </a:rPr>
              <a:t>throws</a:t>
            </a:r>
            <a:r>
              <a:rPr lang="en-US" altLang="zh-CN" b="1"/>
              <a:t> ServletException, IOException {</a:t>
            </a:r>
          </a:p>
          <a:p>
            <a:r>
              <a:rPr lang="en-US" altLang="zh-CN" b="1"/>
              <a:t>	//doGet</a:t>
            </a:r>
            <a:r>
              <a:rPr lang="zh-CN" altLang="en-US" b="1">
                <a:ea typeface="黑体" pitchFamily="49" charset="-122"/>
              </a:rPr>
              <a:t>方法体内容</a:t>
            </a:r>
          </a:p>
          <a:p>
            <a:r>
              <a:rPr lang="zh-CN" altLang="en-US" b="1"/>
              <a:t>     </a:t>
            </a:r>
            <a:r>
              <a:rPr lang="en-US" altLang="zh-CN" b="1"/>
              <a:t>}	</a:t>
            </a:r>
          </a:p>
          <a:p>
            <a:r>
              <a:rPr lang="en-US" altLang="zh-CN" b="1"/>
              <a:t>     </a:t>
            </a:r>
            <a:r>
              <a:rPr lang="en-US" altLang="zh-CN" b="1">
                <a:solidFill>
                  <a:srgbClr val="0000FF"/>
                </a:solidFill>
              </a:rPr>
              <a:t>public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00FF"/>
                </a:solidFill>
              </a:rPr>
              <a:t>void</a:t>
            </a:r>
            <a:r>
              <a:rPr lang="en-US" altLang="zh-CN" b="1"/>
              <a:t> doPost(HttpServletRequest request, HttpServletResponse  </a:t>
            </a:r>
          </a:p>
          <a:p>
            <a:r>
              <a:rPr lang="en-US" altLang="zh-CN" b="1"/>
              <a:t>                                      response)  </a:t>
            </a:r>
            <a:r>
              <a:rPr lang="en-US" altLang="zh-CN" b="1">
                <a:solidFill>
                  <a:srgbClr val="0000FF"/>
                </a:solidFill>
              </a:rPr>
              <a:t>throws</a:t>
            </a:r>
            <a:r>
              <a:rPr lang="en-US" altLang="zh-CN" b="1"/>
              <a:t> ServletException, IOException {</a:t>
            </a:r>
          </a:p>
          <a:p>
            <a:r>
              <a:rPr lang="en-US" altLang="zh-CN" b="1"/>
              <a:t>	//doPost</a:t>
            </a:r>
            <a:r>
              <a:rPr lang="zh-CN" altLang="en-US" b="1">
                <a:ea typeface="黑体" pitchFamily="49" charset="-122"/>
              </a:rPr>
              <a:t>方法体内容</a:t>
            </a:r>
          </a:p>
          <a:p>
            <a:r>
              <a:rPr lang="zh-CN" altLang="en-US" b="1"/>
              <a:t>     </a:t>
            </a:r>
            <a:r>
              <a:rPr lang="en-US" altLang="zh-CN" b="1"/>
              <a:t>}</a:t>
            </a:r>
          </a:p>
          <a:p>
            <a:r>
              <a:rPr lang="en-US" altLang="zh-CN" b="1"/>
              <a:t>}</a:t>
            </a:r>
          </a:p>
        </p:txBody>
      </p:sp>
      <p:sp>
        <p:nvSpPr>
          <p:cNvPr id="151557" name="Rectangle 5"/>
          <p:cNvSpPr>
            <a:spLocks noChangeArrowheads="1"/>
          </p:cNvSpPr>
          <p:nvPr/>
        </p:nvSpPr>
        <p:spPr bwMode="auto">
          <a:xfrm>
            <a:off x="971550" y="3867150"/>
            <a:ext cx="7704138" cy="10810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/>
          </a:p>
        </p:txBody>
      </p:sp>
      <p:sp>
        <p:nvSpPr>
          <p:cNvPr id="151558" name="Rectangle 6"/>
          <p:cNvSpPr>
            <a:spLocks noChangeArrowheads="1"/>
          </p:cNvSpPr>
          <p:nvPr/>
        </p:nvSpPr>
        <p:spPr bwMode="auto">
          <a:xfrm>
            <a:off x="971550" y="4946650"/>
            <a:ext cx="7704138" cy="10810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559" name="AutoShape 7"/>
          <p:cNvSpPr>
            <a:spLocks noChangeArrowheads="1"/>
          </p:cNvSpPr>
          <p:nvPr/>
        </p:nvSpPr>
        <p:spPr bwMode="auto">
          <a:xfrm>
            <a:off x="4354513" y="4429125"/>
            <a:ext cx="41052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>
              <a:defRPr/>
            </a:pPr>
            <a:r>
              <a:rPr lang="zh-CN" altLang="en-US" b="1">
                <a:ea typeface="黑体" pitchFamily="49" charset="-122"/>
              </a:rPr>
              <a:t>使用</a:t>
            </a:r>
            <a:r>
              <a:rPr lang="en-US" altLang="zh-CN" b="1">
                <a:ea typeface="黑体" pitchFamily="49" charset="-122"/>
              </a:rPr>
              <a:t>Get</a:t>
            </a:r>
            <a:r>
              <a:rPr lang="zh-CN" altLang="en-US" b="1">
                <a:ea typeface="黑体" pitchFamily="49" charset="-122"/>
              </a:rPr>
              <a:t>方法提交，触发</a:t>
            </a:r>
            <a:r>
              <a:rPr lang="en-US" altLang="zh-CN" b="1">
                <a:ea typeface="黑体" pitchFamily="49" charset="-122"/>
              </a:rPr>
              <a:t>doGet()</a:t>
            </a:r>
            <a:r>
              <a:rPr lang="zh-CN" altLang="en-US" b="1">
                <a:ea typeface="黑体" pitchFamily="49" charset="-122"/>
              </a:rPr>
              <a:t>方法</a:t>
            </a:r>
          </a:p>
        </p:txBody>
      </p:sp>
      <p:sp>
        <p:nvSpPr>
          <p:cNvPr id="151560" name="AutoShape 8"/>
          <p:cNvSpPr>
            <a:spLocks noChangeArrowheads="1"/>
          </p:cNvSpPr>
          <p:nvPr/>
        </p:nvSpPr>
        <p:spPr bwMode="auto">
          <a:xfrm>
            <a:off x="4356100" y="5445125"/>
            <a:ext cx="4233863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>
              <a:defRPr/>
            </a:pPr>
            <a:r>
              <a:rPr lang="zh-CN" altLang="en-US" b="1">
                <a:ea typeface="黑体" pitchFamily="49" charset="-122"/>
              </a:rPr>
              <a:t>使用</a:t>
            </a:r>
            <a:r>
              <a:rPr lang="en-US" altLang="zh-CN" b="1">
                <a:ea typeface="黑体" pitchFamily="49" charset="-122"/>
              </a:rPr>
              <a:t>Post</a:t>
            </a:r>
            <a:r>
              <a:rPr lang="zh-CN" altLang="en-US" b="1">
                <a:ea typeface="黑体" pitchFamily="49" charset="-122"/>
              </a:rPr>
              <a:t>方法提交，触发</a:t>
            </a:r>
            <a:r>
              <a:rPr lang="en-US" altLang="zh-CN" b="1">
                <a:ea typeface="黑体" pitchFamily="49" charset="-122"/>
              </a:rPr>
              <a:t>doPost()</a:t>
            </a:r>
            <a:r>
              <a:rPr lang="zh-CN" altLang="en-US" b="1">
                <a:ea typeface="黑体" pitchFamily="49" charset="-122"/>
              </a:rPr>
              <a:t>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7" grpId="0" animBg="1" autoUpdateAnimBg="0"/>
      <p:bldP spid="151558" grpId="0" animBg="1"/>
      <p:bldP spid="151559" grpId="0" animBg="1" autoUpdateAnimBg="0"/>
      <p:bldP spid="151560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22543EE-57F0-45CF-A965-069A8331DE4A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C1BFB5-8DC4-4EDC-9A27-3477600A8A1A}" type="slidenum">
              <a:rPr lang="zh-CN" altLang="en-US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Servlet</a:t>
            </a:r>
            <a:r>
              <a:rPr lang="zh-CN" altLang="en-US"/>
              <a:t>编程模式（</a:t>
            </a:r>
            <a:r>
              <a:rPr lang="en-US" altLang="zh-CN"/>
              <a:t>3-2</a:t>
            </a:r>
            <a:r>
              <a:rPr lang="zh-CN" altLang="en-US"/>
              <a:t>）</a:t>
            </a:r>
          </a:p>
        </p:txBody>
      </p:sp>
      <p:sp>
        <p:nvSpPr>
          <p:cNvPr id="32773" name="Rectangle 3"/>
          <p:cNvSpPr>
            <a:spLocks noChangeArrowheads="1"/>
          </p:cNvSpPr>
          <p:nvPr/>
        </p:nvSpPr>
        <p:spPr bwMode="auto">
          <a:xfrm>
            <a:off x="684213" y="981075"/>
            <a:ext cx="8229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en-US" altLang="zh-CN" sz="3000">
                <a:latin typeface="Verdana" pitchFamily="34" charset="0"/>
              </a:rPr>
              <a:t>Servlet</a:t>
            </a:r>
            <a:r>
              <a:rPr lang="zh-CN" altLang="en-US" sz="3000">
                <a:latin typeface="Verdana" pitchFamily="34" charset="0"/>
              </a:rPr>
              <a:t>编程基本模式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600">
                <a:latin typeface="Verdana" pitchFamily="34" charset="0"/>
              </a:rPr>
              <a:t>Servlet</a:t>
            </a:r>
            <a:r>
              <a:rPr lang="zh-CN" altLang="en-US" sz="2600">
                <a:latin typeface="Verdana" pitchFamily="34" charset="0"/>
              </a:rPr>
              <a:t>如何接收数据</a:t>
            </a:r>
          </a:p>
        </p:txBody>
      </p:sp>
      <p:sp>
        <p:nvSpPr>
          <p:cNvPr id="152580" name="AutoShape 4"/>
          <p:cNvSpPr>
            <a:spLocks noChangeArrowheads="1"/>
          </p:cNvSpPr>
          <p:nvPr/>
        </p:nvSpPr>
        <p:spPr bwMode="auto">
          <a:xfrm>
            <a:off x="684213" y="2276475"/>
            <a:ext cx="8280400" cy="4368800"/>
          </a:xfrm>
          <a:prstGeom prst="roundRect">
            <a:avLst>
              <a:gd name="adj" fmla="val 591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import</a:t>
            </a:r>
            <a:r>
              <a:rPr lang="en-US" altLang="zh-CN" b="1"/>
              <a:t> java.io.IOException;</a:t>
            </a:r>
          </a:p>
          <a:p>
            <a:r>
              <a:rPr lang="en-US" altLang="zh-CN" b="1">
                <a:solidFill>
                  <a:srgbClr val="0000FF"/>
                </a:solidFill>
              </a:rPr>
              <a:t>import</a:t>
            </a:r>
            <a:r>
              <a:rPr lang="en-US" altLang="zh-CN" b="1"/>
              <a:t> javax.servlet.*;</a:t>
            </a:r>
          </a:p>
          <a:p>
            <a:r>
              <a:rPr lang="en-US" altLang="zh-CN" b="1">
                <a:solidFill>
                  <a:srgbClr val="0000FF"/>
                </a:solidFill>
              </a:rPr>
              <a:t>import</a:t>
            </a:r>
            <a:r>
              <a:rPr lang="en-US" altLang="zh-CN" b="1"/>
              <a:t> javax.servlet.http.*;</a:t>
            </a:r>
          </a:p>
          <a:p>
            <a:r>
              <a:rPr lang="en-US" altLang="zh-CN" b="1">
                <a:solidFill>
                  <a:srgbClr val="0000FF"/>
                </a:solidFill>
              </a:rPr>
              <a:t>public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00FF"/>
                </a:solidFill>
              </a:rPr>
              <a:t>class</a:t>
            </a:r>
            <a:r>
              <a:rPr lang="en-US" altLang="zh-CN" b="1"/>
              <a:t> HelloServlet </a:t>
            </a:r>
            <a:r>
              <a:rPr lang="en-US" altLang="zh-CN" b="1">
                <a:solidFill>
                  <a:srgbClr val="0000FF"/>
                </a:solidFill>
              </a:rPr>
              <a:t>extends</a:t>
            </a:r>
            <a:r>
              <a:rPr lang="en-US" altLang="zh-CN" b="1"/>
              <a:t> HttpServlet </a:t>
            </a:r>
          </a:p>
          <a:p>
            <a:r>
              <a:rPr lang="en-US" altLang="zh-CN" b="1"/>
              <a:t>     </a:t>
            </a:r>
            <a:r>
              <a:rPr lang="en-US" altLang="zh-CN" b="1">
                <a:solidFill>
                  <a:srgbClr val="0000FF"/>
                </a:solidFill>
              </a:rPr>
              <a:t>public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00FF"/>
                </a:solidFill>
              </a:rPr>
              <a:t>void</a:t>
            </a:r>
            <a:r>
              <a:rPr lang="en-US" altLang="zh-CN" b="1"/>
              <a:t> doGet(HttpServletRequest request, HttpServletResponse      	                      response)  </a:t>
            </a:r>
            <a:r>
              <a:rPr lang="en-US" altLang="zh-CN" b="1">
                <a:solidFill>
                  <a:srgbClr val="0000FF"/>
                </a:solidFill>
              </a:rPr>
              <a:t>throws</a:t>
            </a:r>
            <a:r>
              <a:rPr lang="en-US" altLang="zh-CN" b="1"/>
              <a:t> ServletException, IOException {						</a:t>
            </a:r>
          </a:p>
          <a:p>
            <a:endParaRPr lang="en-US" altLang="zh-CN" b="1"/>
          </a:p>
          <a:p>
            <a:r>
              <a:rPr lang="en-US" altLang="zh-CN" b="1"/>
              <a:t>	}	</a:t>
            </a:r>
          </a:p>
          <a:p>
            <a:r>
              <a:rPr lang="en-US" altLang="zh-CN" b="1">
                <a:solidFill>
                  <a:srgbClr val="0000FF"/>
                </a:solidFill>
              </a:rPr>
              <a:t>     public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00FF"/>
                </a:solidFill>
              </a:rPr>
              <a:t>void</a:t>
            </a:r>
            <a:r>
              <a:rPr lang="en-US" altLang="zh-CN" b="1"/>
              <a:t> doPost(HttpServletRequest request,HttpServletResponse </a:t>
            </a:r>
          </a:p>
          <a:p>
            <a:r>
              <a:rPr lang="en-US" altLang="zh-CN" b="1"/>
              <a:t>                                   response)  </a:t>
            </a:r>
            <a:r>
              <a:rPr lang="en-US" altLang="zh-CN" b="1">
                <a:solidFill>
                  <a:srgbClr val="0000FF"/>
                </a:solidFill>
              </a:rPr>
              <a:t>throws</a:t>
            </a:r>
            <a:r>
              <a:rPr lang="en-US" altLang="zh-CN" b="1"/>
              <a:t> ServletException, IOException {</a:t>
            </a:r>
          </a:p>
          <a:p>
            <a:r>
              <a:rPr lang="en-US" altLang="zh-CN" b="1"/>
              <a:t>                    //doPost</a:t>
            </a:r>
            <a:r>
              <a:rPr lang="zh-CN" altLang="en-US" b="1">
                <a:ea typeface="黑体" pitchFamily="49" charset="-122"/>
              </a:rPr>
              <a:t>方法体内容</a:t>
            </a:r>
          </a:p>
          <a:p>
            <a:endParaRPr lang="zh-CN" altLang="en-US" b="1">
              <a:ea typeface="黑体" pitchFamily="49" charset="-122"/>
            </a:endParaRPr>
          </a:p>
          <a:p>
            <a:r>
              <a:rPr lang="zh-CN" altLang="en-US" b="1"/>
              <a:t>	</a:t>
            </a:r>
            <a:r>
              <a:rPr lang="en-US" altLang="zh-CN" b="1"/>
              <a:t>}</a:t>
            </a:r>
          </a:p>
          <a:p>
            <a:r>
              <a:rPr lang="en-US" altLang="zh-CN" b="1"/>
              <a:t>}</a:t>
            </a: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2052638" y="4067175"/>
            <a:ext cx="6264275" cy="5762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582" name="AutoShape 6"/>
          <p:cNvSpPr>
            <a:spLocks noChangeArrowheads="1"/>
          </p:cNvSpPr>
          <p:nvPr/>
        </p:nvSpPr>
        <p:spPr bwMode="auto">
          <a:xfrm>
            <a:off x="6102350" y="4652963"/>
            <a:ext cx="257333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参数为表单元素名称</a:t>
            </a:r>
          </a:p>
        </p:txBody>
      </p:sp>
      <p:sp>
        <p:nvSpPr>
          <p:cNvPr id="152583" name="AutoShape 7"/>
          <p:cNvSpPr>
            <a:spLocks noChangeArrowheads="1"/>
          </p:cNvSpPr>
          <p:nvPr/>
        </p:nvSpPr>
        <p:spPr bwMode="auto">
          <a:xfrm>
            <a:off x="6084888" y="3598863"/>
            <a:ext cx="230346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接收数据与</a:t>
            </a: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JSP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相同</a:t>
            </a:r>
          </a:p>
        </p:txBody>
      </p:sp>
      <p:sp>
        <p:nvSpPr>
          <p:cNvPr id="152584" name="AutoShape 8"/>
          <p:cNvSpPr>
            <a:spLocks noChangeArrowheads="1"/>
          </p:cNvSpPr>
          <p:nvPr/>
        </p:nvSpPr>
        <p:spPr bwMode="auto">
          <a:xfrm>
            <a:off x="4127500" y="2516188"/>
            <a:ext cx="34861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如果是使用</a:t>
            </a: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Get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方法提交数据</a:t>
            </a:r>
          </a:p>
        </p:txBody>
      </p:sp>
      <p:sp>
        <p:nvSpPr>
          <p:cNvPr id="152585" name="Text Box 9"/>
          <p:cNvSpPr txBox="1">
            <a:spLocks noChangeArrowheads="1"/>
          </p:cNvSpPr>
          <p:nvPr/>
        </p:nvSpPr>
        <p:spPr bwMode="auto">
          <a:xfrm>
            <a:off x="2092325" y="4011613"/>
            <a:ext cx="6296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/>
              <a:t>String </a:t>
            </a:r>
            <a:r>
              <a:rPr lang="en-US" altLang="zh-CN" b="1" dirty="0" err="1"/>
              <a:t>userName</a:t>
            </a:r>
            <a:r>
              <a:rPr lang="zh-CN" altLang="zh-CN" b="1" dirty="0"/>
              <a:t>  </a:t>
            </a:r>
            <a:r>
              <a:rPr lang="en-US" altLang="zh-CN" b="1" dirty="0"/>
              <a:t>=</a:t>
            </a:r>
            <a:r>
              <a:rPr lang="zh-CN" altLang="zh-CN" b="1" dirty="0"/>
              <a:t> </a:t>
            </a:r>
            <a:r>
              <a:rPr lang="en-US" altLang="zh-CN" b="1" dirty="0" err="1"/>
              <a:t>request.getParameter</a:t>
            </a:r>
            <a:r>
              <a:rPr lang="en-US" altLang="zh-CN" b="1" dirty="0"/>
              <a:t>("</a:t>
            </a:r>
            <a:r>
              <a:rPr lang="en-US" altLang="zh-CN" b="1" dirty="0" err="1"/>
              <a:t>userName</a:t>
            </a:r>
            <a:r>
              <a:rPr lang="en-US" altLang="zh-CN" b="1" dirty="0"/>
              <a:t>");</a:t>
            </a:r>
            <a:endParaRPr lang="zh-CN" altLang="zh-CN" b="1" dirty="0"/>
          </a:p>
          <a:p>
            <a:r>
              <a:rPr lang="en-US" altLang="zh-CN" b="1" dirty="0"/>
              <a:t>String </a:t>
            </a:r>
            <a:r>
              <a:rPr lang="en-US" altLang="zh-CN" b="1" dirty="0" err="1"/>
              <a:t>userPass</a:t>
            </a:r>
            <a:r>
              <a:rPr lang="zh-CN" altLang="zh-CN" b="1" dirty="0"/>
              <a:t>  </a:t>
            </a:r>
            <a:r>
              <a:rPr lang="en-US" altLang="zh-CN" b="1" dirty="0"/>
              <a:t>=</a:t>
            </a:r>
            <a:r>
              <a:rPr lang="zh-CN" altLang="zh-CN" b="1" dirty="0"/>
              <a:t> </a:t>
            </a:r>
            <a:r>
              <a:rPr lang="en-US" altLang="zh-CN" b="1" dirty="0" err="1"/>
              <a:t>request.getParameter</a:t>
            </a:r>
            <a:r>
              <a:rPr lang="en-US" altLang="zh-CN" b="1" dirty="0"/>
              <a:t>("</a:t>
            </a:r>
            <a:r>
              <a:rPr lang="en-US" altLang="zh-CN" b="1" dirty="0" err="1"/>
              <a:t>userPass</a:t>
            </a:r>
            <a:r>
              <a:rPr lang="en-US" altLang="zh-CN" b="1" dirty="0"/>
              <a:t>");</a:t>
            </a:r>
            <a:endParaRPr lang="zh-CN" altLang="zh-CN" b="1" dirty="0"/>
          </a:p>
        </p:txBody>
      </p:sp>
      <p:sp>
        <p:nvSpPr>
          <p:cNvPr id="152586" name="Text Box 10"/>
          <p:cNvSpPr txBox="1">
            <a:spLocks noChangeArrowheads="1"/>
          </p:cNvSpPr>
          <p:nvPr/>
        </p:nvSpPr>
        <p:spPr bwMode="auto">
          <a:xfrm>
            <a:off x="2116138" y="3994150"/>
            <a:ext cx="21224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//</a:t>
            </a:r>
            <a:r>
              <a:rPr lang="en-US" altLang="zh-CN" b="1" dirty="0" err="1"/>
              <a:t>doGet</a:t>
            </a:r>
            <a:r>
              <a:rPr lang="zh-CN" altLang="en-US" b="1" dirty="0">
                <a:ea typeface="黑体" pitchFamily="49" charset="-122"/>
              </a:rPr>
              <a:t>方法体内容</a:t>
            </a:r>
          </a:p>
        </p:txBody>
      </p:sp>
      <p:sp>
        <p:nvSpPr>
          <p:cNvPr id="152587" name="AutoShape 11"/>
          <p:cNvSpPr>
            <a:spLocks noChangeArrowheads="1"/>
          </p:cNvSpPr>
          <p:nvPr/>
        </p:nvSpPr>
        <p:spPr bwMode="auto">
          <a:xfrm>
            <a:off x="4110038" y="2492375"/>
            <a:ext cx="34861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如果是使用</a:t>
            </a: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Post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方法提交数据</a:t>
            </a:r>
          </a:p>
        </p:txBody>
      </p:sp>
      <p:sp>
        <p:nvSpPr>
          <p:cNvPr id="152588" name="Text Box 12"/>
          <p:cNvSpPr txBox="1">
            <a:spLocks noChangeArrowheads="1"/>
          </p:cNvSpPr>
          <p:nvPr/>
        </p:nvSpPr>
        <p:spPr bwMode="auto">
          <a:xfrm>
            <a:off x="2130425" y="4005263"/>
            <a:ext cx="309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 err="1"/>
              <a:t>doPost</a:t>
            </a:r>
            <a:r>
              <a:rPr lang="en-US" altLang="zh-CN" b="1" dirty="0"/>
              <a:t>(</a:t>
            </a:r>
            <a:r>
              <a:rPr lang="en-US" altLang="zh-CN" b="1" dirty="0" err="1"/>
              <a:t>request,response</a:t>
            </a:r>
            <a:r>
              <a:rPr lang="en-US" altLang="zh-CN" b="1" dirty="0"/>
              <a:t>);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1835150" y="6092825"/>
            <a:ext cx="5976938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b="1" dirty="0">
                <a:ea typeface="黑体" pitchFamily="49" charset="-122"/>
              </a:rPr>
              <a:t>演示示例</a:t>
            </a:r>
            <a:r>
              <a:rPr lang="en-US" altLang="zh-CN" b="1" dirty="0">
                <a:ea typeface="黑体" pitchFamily="49" charset="-122"/>
              </a:rPr>
              <a:t>3</a:t>
            </a:r>
            <a:r>
              <a:rPr lang="zh-CN" altLang="en-US" b="1" dirty="0"/>
              <a:t>：</a:t>
            </a:r>
            <a:r>
              <a:rPr lang="en-US" altLang="zh-CN" b="1" dirty="0"/>
              <a:t>login </a:t>
            </a:r>
            <a:r>
              <a:rPr lang="zh-CN" altLang="en-US" b="1" dirty="0"/>
              <a:t>示例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152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2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7292 0.209352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" y="9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Motion origin="layout" path="M 0.000000 0.000000 L -0.001111 0.218333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152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11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Motion origin="layout" path="M 0.000000 0.000000 L 0.000625 0.210000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152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 animBg="1"/>
      <p:bldP spid="152581" grpId="1" animBg="1"/>
      <p:bldP spid="152582" grpId="0" bldLvl="0" animBg="1" autoUpdateAnimBg="0"/>
      <p:bldP spid="152582" grpId="1" bldLvl="0" animBg="1" autoUpdateAnimBg="0"/>
      <p:bldP spid="152583" grpId="0" animBg="1" autoUpdateAnimBg="0"/>
      <p:bldP spid="152583" grpId="1" animBg="1" autoUpdateAnimBg="0"/>
      <p:bldP spid="152584" grpId="0" animBg="1" autoUpdateAnimBg="0"/>
      <p:bldP spid="152585" grpId="0" build="allAtOnce"/>
      <p:bldP spid="152586" grpId="0" autoUpdateAnimBg="0"/>
      <p:bldP spid="152587" grpId="0" animBg="1" autoUpdateAnimBg="0"/>
      <p:bldP spid="152588" grpId="0" autoUpdateAnimBg="0"/>
      <p:bldP spid="15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0976A41-4512-49D9-94D8-D33244A283BA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AD68DE-B87C-4C4F-8557-96BE484AC946}" type="slidenum">
              <a:rPr lang="zh-CN" altLang="en-US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Servlet</a:t>
            </a:r>
            <a:r>
              <a:rPr lang="zh-CN" altLang="en-US"/>
              <a:t>编程模式（</a:t>
            </a:r>
            <a:r>
              <a:rPr lang="en-US" altLang="zh-CN"/>
              <a:t>3-3</a:t>
            </a:r>
            <a:r>
              <a:rPr lang="zh-CN" altLang="en-US"/>
              <a:t>）</a:t>
            </a:r>
          </a:p>
        </p:txBody>
      </p:sp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684213" y="908050"/>
            <a:ext cx="8229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en-US" altLang="zh-CN" sz="3000">
                <a:latin typeface="Verdana" pitchFamily="34" charset="0"/>
              </a:rPr>
              <a:t>Servlet</a:t>
            </a:r>
            <a:r>
              <a:rPr lang="zh-CN" altLang="en-US" sz="3000">
                <a:latin typeface="Verdana" pitchFamily="34" charset="0"/>
              </a:rPr>
              <a:t>编程的基本模式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600">
                <a:latin typeface="Verdana" pitchFamily="34" charset="0"/>
              </a:rPr>
              <a:t>根据结果，转向其他页面或资源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zh-CN" altLang="en-US" sz="3000">
              <a:latin typeface="Verdana" pitchFamily="34" charset="0"/>
            </a:endParaRPr>
          </a:p>
        </p:txBody>
      </p:sp>
      <p:sp>
        <p:nvSpPr>
          <p:cNvPr id="33798" name="AutoShape 4"/>
          <p:cNvSpPr>
            <a:spLocks noChangeArrowheads="1"/>
          </p:cNvSpPr>
          <p:nvPr/>
        </p:nvSpPr>
        <p:spPr bwMode="auto">
          <a:xfrm>
            <a:off x="461963" y="2259013"/>
            <a:ext cx="8496300" cy="4122737"/>
          </a:xfrm>
          <a:prstGeom prst="roundRect">
            <a:avLst>
              <a:gd name="adj" fmla="val 7458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import</a:t>
            </a:r>
            <a:r>
              <a:rPr lang="en-US" altLang="zh-CN" b="1" dirty="0"/>
              <a:t> </a:t>
            </a:r>
            <a:r>
              <a:rPr lang="en-US" altLang="zh-CN" b="1" dirty="0" err="1"/>
              <a:t>java.io.IOException</a:t>
            </a:r>
            <a:r>
              <a:rPr lang="en-US" altLang="zh-CN" b="1" dirty="0"/>
              <a:t>;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import</a:t>
            </a:r>
            <a:r>
              <a:rPr lang="en-US" altLang="zh-CN" b="1" dirty="0"/>
              <a:t> </a:t>
            </a:r>
            <a:r>
              <a:rPr lang="en-US" altLang="zh-CN" b="1" dirty="0" err="1"/>
              <a:t>javax.servlet</a:t>
            </a:r>
            <a:r>
              <a:rPr lang="en-US" altLang="zh-CN" b="1" dirty="0"/>
              <a:t>.*;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import</a:t>
            </a:r>
            <a:r>
              <a:rPr lang="en-US" altLang="zh-CN" b="1" dirty="0"/>
              <a:t> </a:t>
            </a:r>
            <a:r>
              <a:rPr lang="en-US" altLang="zh-CN" b="1" dirty="0" err="1"/>
              <a:t>javax.servlet.http</a:t>
            </a:r>
            <a:r>
              <a:rPr lang="en-US" altLang="zh-CN" b="1" dirty="0"/>
              <a:t>.*;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public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class</a:t>
            </a:r>
            <a:r>
              <a:rPr lang="en-US" altLang="zh-CN" b="1" dirty="0"/>
              <a:t> </a:t>
            </a:r>
            <a:r>
              <a:rPr lang="en-US" altLang="zh-CN" b="1" dirty="0" err="1"/>
              <a:t>HelloServlet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extends</a:t>
            </a:r>
            <a:r>
              <a:rPr lang="en-US" altLang="zh-CN" b="1" dirty="0"/>
              <a:t> </a:t>
            </a:r>
            <a:r>
              <a:rPr lang="en-US" altLang="zh-CN" b="1" dirty="0" err="1"/>
              <a:t>HttpServlet</a:t>
            </a:r>
            <a:r>
              <a:rPr lang="en-US" altLang="zh-CN" b="1" dirty="0"/>
              <a:t> {</a:t>
            </a:r>
          </a:p>
          <a:p>
            <a:r>
              <a:rPr lang="en-US" altLang="zh-CN" b="1" dirty="0"/>
              <a:t>          </a:t>
            </a:r>
            <a:r>
              <a:rPr lang="en-US" altLang="zh-CN" b="1" dirty="0">
                <a:solidFill>
                  <a:srgbClr val="0000FF"/>
                </a:solidFill>
              </a:rPr>
              <a:t>public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void</a:t>
            </a:r>
            <a:r>
              <a:rPr lang="en-US" altLang="zh-CN" b="1" dirty="0"/>
              <a:t> </a:t>
            </a:r>
            <a:r>
              <a:rPr lang="en-US" altLang="zh-CN" b="1" dirty="0" err="1"/>
              <a:t>doGet</a:t>
            </a:r>
            <a:r>
              <a:rPr lang="en-US" altLang="zh-CN" b="1" dirty="0"/>
              <a:t>(</a:t>
            </a:r>
            <a:r>
              <a:rPr lang="en-US" altLang="zh-CN" b="1" dirty="0" err="1"/>
              <a:t>HttpServletRequest</a:t>
            </a:r>
            <a:r>
              <a:rPr lang="en-US" altLang="zh-CN" b="1" dirty="0"/>
              <a:t> request, </a:t>
            </a:r>
            <a:r>
              <a:rPr lang="en-US" altLang="zh-CN" b="1" dirty="0" err="1"/>
              <a:t>HttpServletResponse</a:t>
            </a:r>
            <a:r>
              <a:rPr lang="en-US" altLang="zh-CN" b="1" dirty="0"/>
              <a:t>  </a:t>
            </a:r>
          </a:p>
          <a:p>
            <a:r>
              <a:rPr lang="en-US" altLang="zh-CN" b="1" dirty="0"/>
              <a:t>                                         response)  </a:t>
            </a:r>
            <a:r>
              <a:rPr lang="en-US" altLang="zh-CN" b="1" dirty="0">
                <a:solidFill>
                  <a:srgbClr val="0000FF"/>
                </a:solidFill>
              </a:rPr>
              <a:t>throws</a:t>
            </a:r>
            <a:r>
              <a:rPr lang="en-US" altLang="zh-CN" b="1" dirty="0"/>
              <a:t> </a:t>
            </a:r>
            <a:r>
              <a:rPr lang="en-US" altLang="zh-CN" b="1" dirty="0" err="1"/>
              <a:t>ServletException</a:t>
            </a:r>
            <a:r>
              <a:rPr lang="en-US" altLang="zh-CN" b="1" dirty="0"/>
              <a:t>, </a:t>
            </a:r>
            <a:r>
              <a:rPr lang="en-US" altLang="zh-CN" b="1" dirty="0" err="1"/>
              <a:t>IOException</a:t>
            </a:r>
            <a:r>
              <a:rPr lang="en-US" altLang="zh-CN" b="1" dirty="0"/>
              <a:t> {</a:t>
            </a:r>
          </a:p>
          <a:p>
            <a:pPr lvl="3"/>
            <a:r>
              <a:rPr lang="en-US" altLang="zh-CN" b="1" dirty="0"/>
              <a:t>String </a:t>
            </a:r>
            <a:r>
              <a:rPr lang="en-US" altLang="zh-CN" b="1" dirty="0" err="1"/>
              <a:t>userName</a:t>
            </a:r>
            <a:r>
              <a:rPr lang="en-US" altLang="zh-CN" b="1" dirty="0"/>
              <a:t>=</a:t>
            </a:r>
            <a:r>
              <a:rPr lang="en-US" altLang="zh-CN" b="1" dirty="0" err="1"/>
              <a:t>request.getParameter</a:t>
            </a:r>
            <a:r>
              <a:rPr lang="en-US" altLang="zh-CN" b="1" dirty="0"/>
              <a:t>("</a:t>
            </a:r>
            <a:r>
              <a:rPr lang="en-US" altLang="zh-CN" b="1" dirty="0" err="1"/>
              <a:t>userName</a:t>
            </a:r>
            <a:r>
              <a:rPr lang="en-US" altLang="zh-CN" b="1" dirty="0"/>
              <a:t>");</a:t>
            </a:r>
          </a:p>
          <a:p>
            <a:pPr lvl="3"/>
            <a:r>
              <a:rPr lang="en-US" altLang="zh-CN" b="1" dirty="0"/>
              <a:t>String </a:t>
            </a:r>
            <a:r>
              <a:rPr lang="en-US" altLang="zh-CN" b="1" dirty="0" err="1"/>
              <a:t>userPass</a:t>
            </a:r>
            <a:r>
              <a:rPr lang="en-US" altLang="zh-CN" b="1" dirty="0"/>
              <a:t>=</a:t>
            </a:r>
            <a:r>
              <a:rPr lang="en-US" altLang="zh-CN" b="1" dirty="0" err="1"/>
              <a:t>request.getParameter</a:t>
            </a:r>
            <a:r>
              <a:rPr lang="en-US" altLang="zh-CN" b="1" dirty="0"/>
              <a:t>("</a:t>
            </a:r>
            <a:r>
              <a:rPr lang="en-US" altLang="zh-CN" b="1" dirty="0" err="1"/>
              <a:t>userPass</a:t>
            </a:r>
            <a:r>
              <a:rPr lang="en-US" altLang="zh-CN" b="1" dirty="0"/>
              <a:t>");</a:t>
            </a:r>
          </a:p>
          <a:p>
            <a:pPr lvl="3"/>
            <a:r>
              <a:rPr lang="en-US" altLang="zh-CN" b="1" dirty="0"/>
              <a:t>if (</a:t>
            </a:r>
            <a:r>
              <a:rPr lang="en-US" altLang="zh-CN" b="1" dirty="0" err="1"/>
              <a:t>userName.equals</a:t>
            </a:r>
            <a:r>
              <a:rPr lang="en-US" altLang="zh-CN" b="1" dirty="0"/>
              <a:t>("java") &amp;&amp; </a:t>
            </a:r>
            <a:r>
              <a:rPr lang="en-US" altLang="zh-CN" b="1" dirty="0" err="1"/>
              <a:t>userPass.equals</a:t>
            </a:r>
            <a:r>
              <a:rPr lang="en-US" altLang="zh-CN" b="1" dirty="0"/>
              <a:t>("123"))          </a:t>
            </a:r>
          </a:p>
          <a:p>
            <a:pPr lvl="3"/>
            <a:r>
              <a:rPr lang="en-US" altLang="zh-CN" b="1" dirty="0"/>
              <a:t>       </a:t>
            </a:r>
            <a:r>
              <a:rPr lang="en-US" altLang="zh-CN" b="1" dirty="0" err="1"/>
              <a:t>response.sendRedirect</a:t>
            </a:r>
            <a:r>
              <a:rPr lang="en-US" altLang="zh-CN" b="1" dirty="0"/>
              <a:t>("success.jsp");</a:t>
            </a:r>
          </a:p>
          <a:p>
            <a:pPr lvl="3"/>
            <a:r>
              <a:rPr lang="en-US" altLang="zh-CN" b="1" dirty="0">
                <a:solidFill>
                  <a:srgbClr val="0000FF"/>
                </a:solidFill>
              </a:rPr>
              <a:t>else</a:t>
            </a:r>
          </a:p>
          <a:p>
            <a:pPr lvl="3"/>
            <a:r>
              <a:rPr lang="en-US" altLang="zh-CN" b="1" dirty="0"/>
              <a:t>       </a:t>
            </a:r>
            <a:r>
              <a:rPr lang="en-US" altLang="zh-CN" b="1" dirty="0" err="1"/>
              <a:t>response.sendRedirect</a:t>
            </a:r>
            <a:r>
              <a:rPr lang="en-US" altLang="zh-CN" b="1" dirty="0"/>
              <a:t>("failure.jsp");</a:t>
            </a:r>
          </a:p>
          <a:p>
            <a:r>
              <a:rPr lang="en-US" altLang="zh-CN" b="1" dirty="0"/>
              <a:t>	}	</a:t>
            </a:r>
          </a:p>
          <a:p>
            <a:r>
              <a:rPr lang="en-US" altLang="zh-CN" b="1" dirty="0"/>
              <a:t>}</a:t>
            </a:r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2413000" y="4843463"/>
            <a:ext cx="4319588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/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2413000" y="5419725"/>
            <a:ext cx="4319588" cy="3603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/>
          </a:p>
        </p:txBody>
      </p:sp>
      <p:sp>
        <p:nvSpPr>
          <p:cNvPr id="153607" name="AutoShape 7"/>
          <p:cNvSpPr>
            <a:spLocks noChangeArrowheads="1"/>
          </p:cNvSpPr>
          <p:nvPr/>
        </p:nvSpPr>
        <p:spPr bwMode="auto">
          <a:xfrm>
            <a:off x="2311400" y="5853113"/>
            <a:ext cx="3630613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使用</a:t>
            </a: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response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重定向到其他页面</a:t>
            </a:r>
          </a:p>
        </p:txBody>
      </p:sp>
      <p:sp>
        <p:nvSpPr>
          <p:cNvPr id="153608" name="AutoShape 8"/>
          <p:cNvSpPr>
            <a:spLocks noChangeArrowheads="1"/>
          </p:cNvSpPr>
          <p:nvPr/>
        </p:nvSpPr>
        <p:spPr bwMode="auto">
          <a:xfrm>
            <a:off x="6810375" y="5084763"/>
            <a:ext cx="193833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与</a:t>
            </a: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JSP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相同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5" grpId="0" animBg="1" autoUpdateAnimBg="0"/>
      <p:bldP spid="153606" grpId="0" animBg="1" autoUpdateAnimBg="0"/>
      <p:bldP spid="153607" grpId="0" animBg="1" autoUpdateAnimBg="0"/>
      <p:bldP spid="15360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9F7518F-84FF-4358-B0E6-D2EA0BCB7AAC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85A6FE-0462-4638-BDF3-BD82852C6615}" type="slidenum">
              <a:rPr lang="zh-CN" altLang="en-US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Servlet</a:t>
            </a:r>
            <a:r>
              <a:rPr lang="zh-CN" altLang="en-US"/>
              <a:t>生命周期管理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81075"/>
            <a:ext cx="8001000" cy="5111750"/>
          </a:xfrm>
        </p:spPr>
        <p:txBody>
          <a:bodyPr/>
          <a:lstStyle/>
          <a:p>
            <a:pPr eaLnBrk="1" hangingPunct="1"/>
            <a:r>
              <a:rPr lang="en-US" altLang="zh-CN" sz="2600"/>
              <a:t>Servlet</a:t>
            </a:r>
            <a:r>
              <a:rPr lang="zh-CN" altLang="en-US" sz="2600"/>
              <a:t>生命周期管理回答了如下问题</a:t>
            </a:r>
          </a:p>
          <a:p>
            <a:pPr lvl="1" eaLnBrk="1" hangingPunct="1"/>
            <a:r>
              <a:rPr lang="en-US" altLang="zh-CN" sz="2400"/>
              <a:t>Servlet</a:t>
            </a:r>
            <a:r>
              <a:rPr lang="zh-CN" altLang="en-US" sz="2400"/>
              <a:t>类何时加载？</a:t>
            </a:r>
          </a:p>
          <a:p>
            <a:pPr lvl="1" eaLnBrk="1" hangingPunct="1"/>
            <a:r>
              <a:rPr lang="en-US" altLang="zh-CN" sz="2400"/>
              <a:t>Servlet</a:t>
            </a:r>
            <a:r>
              <a:rPr lang="zh-CN" altLang="en-US" sz="2400"/>
              <a:t>的构造方法何时运行？</a:t>
            </a:r>
          </a:p>
          <a:p>
            <a:pPr lvl="1" eaLnBrk="1" hangingPunct="1"/>
            <a:r>
              <a:rPr lang="en-US" altLang="zh-CN" sz="2400"/>
              <a:t>Servlet</a:t>
            </a:r>
            <a:r>
              <a:rPr lang="zh-CN" altLang="en-US" sz="2400"/>
              <a:t>对象生命有多长？</a:t>
            </a:r>
          </a:p>
          <a:p>
            <a:pPr lvl="1" eaLnBrk="1" hangingPunct="1"/>
            <a:r>
              <a:rPr lang="en-US" altLang="zh-CN" sz="2400"/>
              <a:t>Servlet</a:t>
            </a:r>
            <a:r>
              <a:rPr lang="zh-CN" altLang="en-US" sz="2400"/>
              <a:t>何时初始化资源？何时清除资源？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4A77B55-85B5-4189-B5F2-16B5FCD2F543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A6302D-D296-42F6-B438-12AB17683CD2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1219200"/>
            <a:ext cx="7772400" cy="1489075"/>
          </a:xfrm>
        </p:spPr>
        <p:txBody>
          <a:bodyPr/>
          <a:lstStyle/>
          <a:p>
            <a:pPr algn="r" eaLnBrk="1" hangingPunct="1"/>
            <a:r>
              <a:rPr lang="zh-CN" altLang="en-US" sz="4500" dirty="0"/>
              <a:t>第</a:t>
            </a:r>
            <a:r>
              <a:rPr lang="en-US" altLang="zh-CN" sz="4500" dirty="0"/>
              <a:t>3</a:t>
            </a:r>
            <a:r>
              <a:rPr lang="zh-CN" altLang="en-US" sz="4500" dirty="0"/>
              <a:t>章 </a:t>
            </a:r>
            <a:r>
              <a:rPr lang="en-US" altLang="zh-CN" sz="4500" dirty="0"/>
              <a:t>JSP</a:t>
            </a:r>
            <a:r>
              <a:rPr lang="zh-CN" altLang="en-US" sz="4500" dirty="0"/>
              <a:t>基础（</a:t>
            </a:r>
            <a:r>
              <a:rPr lang="en-US" altLang="zh-CN" sz="4500" dirty="0"/>
              <a:t>1</a:t>
            </a:r>
            <a:r>
              <a:rPr lang="zh-CN" altLang="en-US" sz="4500" dirty="0"/>
              <a:t>）</a:t>
            </a:r>
            <a:br>
              <a:rPr lang="en-US" altLang="zh-CN" sz="4500" dirty="0"/>
            </a:br>
            <a:r>
              <a:rPr lang="zh-CN" altLang="en-US" sz="4500" dirty="0"/>
              <a:t>专题</a:t>
            </a:r>
            <a:r>
              <a:rPr lang="en-US" altLang="zh-CN" sz="4500"/>
              <a:t>1 Servlet</a:t>
            </a:r>
            <a:endParaRPr lang="zh-CN" altLang="en-US" sz="4500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122488" y="3322638"/>
            <a:ext cx="6223000" cy="1776412"/>
          </a:xfrm>
        </p:spPr>
        <p:txBody>
          <a:bodyPr/>
          <a:lstStyle/>
          <a:p>
            <a:pPr marL="0" indent="0" algn="r" eaLnBrk="1" hangingPunct="1">
              <a:buFont typeface="Wingdings" pitchFamily="2" charset="2"/>
              <a:buNone/>
            </a:pPr>
            <a:endParaRPr lang="zh-CN" altLang="zh-CN" sz="280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8CFA886-9F14-4C8D-B1FE-7E6AC8411D1C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3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95351-91B5-4D87-AC75-6267287C10B2}" type="slidenum">
              <a:rPr lang="zh-CN" altLang="en-US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Servlet</a:t>
            </a:r>
            <a:r>
              <a:rPr lang="zh-CN" altLang="en-US"/>
              <a:t>的生命周期（</a:t>
            </a:r>
            <a:r>
              <a:rPr lang="en-US" altLang="zh-CN"/>
              <a:t>2-1</a:t>
            </a:r>
            <a:r>
              <a:rPr lang="zh-CN" altLang="en-US"/>
              <a:t>）</a:t>
            </a:r>
          </a:p>
        </p:txBody>
      </p:sp>
      <p:sp>
        <p:nvSpPr>
          <p:cNvPr id="4103" name="Rectangle 3"/>
          <p:cNvSpPr>
            <a:spLocks noChangeArrowheads="1"/>
          </p:cNvSpPr>
          <p:nvPr/>
        </p:nvSpPr>
        <p:spPr bwMode="auto">
          <a:xfrm>
            <a:off x="684213" y="981075"/>
            <a:ext cx="8229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en-US" altLang="zh-CN" sz="3000">
                <a:latin typeface="Verdana" pitchFamily="34" charset="0"/>
              </a:rPr>
              <a:t>Servlet</a:t>
            </a:r>
            <a:r>
              <a:rPr lang="zh-CN" altLang="en-US" sz="3000">
                <a:latin typeface="Verdana" pitchFamily="34" charset="0"/>
              </a:rPr>
              <a:t>的生命周期由</a:t>
            </a:r>
            <a:r>
              <a:rPr lang="en-US" altLang="zh-CN" sz="3000">
                <a:latin typeface="Verdana" pitchFamily="34" charset="0"/>
              </a:rPr>
              <a:t>Servlet</a:t>
            </a:r>
            <a:r>
              <a:rPr lang="zh-CN" altLang="en-US" sz="3000">
                <a:latin typeface="Verdana" pitchFamily="34" charset="0"/>
              </a:rPr>
              <a:t>容器</a:t>
            </a:r>
            <a:r>
              <a:rPr lang="en-US" altLang="zh-CN" sz="3000">
                <a:latin typeface="Verdana" pitchFamily="34" charset="0"/>
              </a:rPr>
              <a:t>(</a:t>
            </a:r>
            <a:r>
              <a:rPr lang="zh-CN" altLang="en-US" sz="3000">
                <a:latin typeface="Verdana" pitchFamily="34" charset="0"/>
              </a:rPr>
              <a:t>如：</a:t>
            </a:r>
            <a:r>
              <a:rPr lang="en-US" altLang="zh-CN" sz="3000">
                <a:latin typeface="Verdana" pitchFamily="34" charset="0"/>
              </a:rPr>
              <a:t>Tomcat)</a:t>
            </a:r>
            <a:r>
              <a:rPr lang="zh-CN" altLang="en-US" sz="3000">
                <a:latin typeface="Verdana" pitchFamily="34" charset="0"/>
              </a:rPr>
              <a:t>控制</a:t>
            </a:r>
          </a:p>
          <a:p>
            <a:pPr marL="908050" lvl="1" indent="-436563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600">
                <a:latin typeface="Verdana" pitchFamily="34" charset="0"/>
              </a:rPr>
              <a:t>容器如何处理请求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885113" y="3213100"/>
          <a:ext cx="898525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25091" imgH="1962750" progId="">
                  <p:embed/>
                </p:oleObj>
              </mc:Choice>
              <mc:Fallback>
                <p:oleObj r:id="rId2" imgW="1225091" imgH="196275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3213100"/>
                        <a:ext cx="898525" cy="14398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758825" y="3241675"/>
            <a:ext cx="1076325" cy="1063625"/>
            <a:chOff x="0" y="0"/>
            <a:chExt cx="1355" cy="1095"/>
          </a:xfrm>
        </p:grpSpPr>
        <p:graphicFrame>
          <p:nvGraphicFramePr>
            <p:cNvPr id="4099" name="Object 6"/>
            <p:cNvGraphicFramePr>
              <a:graphicFrameLocks noChangeAspect="1"/>
            </p:cNvGraphicFramePr>
            <p:nvPr/>
          </p:nvGraphicFramePr>
          <p:xfrm>
            <a:off x="0" y="0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615873" imgH="2666667" progId="">
                    <p:embed/>
                  </p:oleObj>
                </mc:Choice>
                <mc:Fallback>
                  <p:oleObj r:id="rId4" imgW="2615873" imgH="2666667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977" cy="996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132" name="Picture 7" descr="TowerCas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4632" name="Rectangle 8"/>
          <p:cNvSpPr>
            <a:spLocks noChangeArrowheads="1"/>
          </p:cNvSpPr>
          <p:nvPr/>
        </p:nvSpPr>
        <p:spPr bwMode="auto">
          <a:xfrm>
            <a:off x="3348038" y="2636838"/>
            <a:ext cx="4824412" cy="34559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/>
          </a:p>
        </p:txBody>
      </p:sp>
      <p:sp>
        <p:nvSpPr>
          <p:cNvPr id="154633" name="AutoShape 9"/>
          <p:cNvSpPr>
            <a:spLocks noChangeArrowheads="1"/>
          </p:cNvSpPr>
          <p:nvPr/>
        </p:nvSpPr>
        <p:spPr bwMode="auto">
          <a:xfrm>
            <a:off x="2266950" y="3644900"/>
            <a:ext cx="1225550" cy="287338"/>
          </a:xfrm>
          <a:prstGeom prst="rightArrow">
            <a:avLst>
              <a:gd name="adj1" fmla="val 53593"/>
              <a:gd name="adj2" fmla="val 154080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54634" name="Text Box 10"/>
          <p:cNvSpPr txBox="1">
            <a:spLocks noChangeArrowheads="1"/>
          </p:cNvSpPr>
          <p:nvPr/>
        </p:nvSpPr>
        <p:spPr bwMode="auto">
          <a:xfrm>
            <a:off x="2106613" y="3278188"/>
            <a:ext cx="13858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ea typeface="黑体" pitchFamily="49" charset="-122"/>
                <a:cs typeface="Arial" charset="0"/>
              </a:rPr>
              <a:t>HTTP</a:t>
            </a:r>
            <a:r>
              <a:rPr lang="zh-CN" altLang="en-US" b="1">
                <a:latin typeface="黑体" pitchFamily="49" charset="-122"/>
                <a:ea typeface="黑体" pitchFamily="49" charset="-122"/>
                <a:cs typeface="Arial" charset="0"/>
              </a:rPr>
              <a:t>请求</a:t>
            </a:r>
          </a:p>
        </p:txBody>
      </p:sp>
      <p:sp>
        <p:nvSpPr>
          <p:cNvPr id="154635" name="AutoShape 11"/>
          <p:cNvSpPr>
            <a:spLocks noChangeArrowheads="1"/>
          </p:cNvSpPr>
          <p:nvPr/>
        </p:nvSpPr>
        <p:spPr bwMode="auto">
          <a:xfrm>
            <a:off x="3873500" y="2924175"/>
            <a:ext cx="1130300" cy="100965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3366FF"/>
              </a:gs>
              <a:gs pos="100000">
                <a:srgbClr val="1C378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>
                <a:solidFill>
                  <a:schemeClr val="bg1"/>
                </a:solidFill>
                <a:ea typeface="黑体" pitchFamily="49" charset="-122"/>
              </a:rPr>
              <a:t>容器</a:t>
            </a:r>
          </a:p>
        </p:txBody>
      </p:sp>
      <p:sp>
        <p:nvSpPr>
          <p:cNvPr id="154636" name="Line 12"/>
          <p:cNvSpPr>
            <a:spLocks noChangeShapeType="1"/>
          </p:cNvSpPr>
          <p:nvPr/>
        </p:nvSpPr>
        <p:spPr bwMode="auto">
          <a:xfrm flipH="1">
            <a:off x="3995738" y="4076700"/>
            <a:ext cx="288925" cy="93662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37" name="Line 13"/>
          <p:cNvSpPr>
            <a:spLocks noChangeShapeType="1"/>
          </p:cNvSpPr>
          <p:nvPr/>
        </p:nvSpPr>
        <p:spPr bwMode="auto">
          <a:xfrm flipH="1" flipV="1">
            <a:off x="4643438" y="4005263"/>
            <a:ext cx="360362" cy="360362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38" name="AutoShape 14"/>
          <p:cNvSpPr>
            <a:spLocks noChangeArrowheads="1"/>
          </p:cNvSpPr>
          <p:nvPr/>
        </p:nvSpPr>
        <p:spPr bwMode="auto">
          <a:xfrm>
            <a:off x="3562350" y="5084763"/>
            <a:ext cx="722313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ea typeface="黑体" pitchFamily="49" charset="-122"/>
              </a:rPr>
              <a:t>请求 </a:t>
            </a:r>
          </a:p>
        </p:txBody>
      </p:sp>
      <p:sp>
        <p:nvSpPr>
          <p:cNvPr id="154639" name="AutoShape 15"/>
          <p:cNvSpPr>
            <a:spLocks noChangeArrowheads="1"/>
          </p:cNvSpPr>
          <p:nvPr/>
        </p:nvSpPr>
        <p:spPr bwMode="auto">
          <a:xfrm>
            <a:off x="4787900" y="4292600"/>
            <a:ext cx="719138" cy="3587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ea typeface="黑体" pitchFamily="49" charset="-122"/>
              </a:rPr>
              <a:t>响应 </a:t>
            </a:r>
          </a:p>
        </p:txBody>
      </p:sp>
      <p:sp>
        <p:nvSpPr>
          <p:cNvPr id="154640" name="Oval 16"/>
          <p:cNvSpPr>
            <a:spLocks noChangeArrowheads="1"/>
          </p:cNvSpPr>
          <p:nvPr/>
        </p:nvSpPr>
        <p:spPr bwMode="auto">
          <a:xfrm>
            <a:off x="2555875" y="2852738"/>
            <a:ext cx="503238" cy="431800"/>
          </a:xfrm>
          <a:prstGeom prst="ellipse">
            <a:avLst/>
          </a:pr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49" charset="-122"/>
              </a:rPr>
              <a:t>1</a:t>
            </a:r>
          </a:p>
        </p:txBody>
      </p:sp>
      <p:sp>
        <p:nvSpPr>
          <p:cNvPr id="154641" name="Oval 17"/>
          <p:cNvSpPr>
            <a:spLocks noChangeArrowheads="1"/>
          </p:cNvSpPr>
          <p:nvPr/>
        </p:nvSpPr>
        <p:spPr bwMode="auto">
          <a:xfrm>
            <a:off x="4140200" y="4437063"/>
            <a:ext cx="503238" cy="431800"/>
          </a:xfrm>
          <a:prstGeom prst="ellipse">
            <a:avLst/>
          </a:pr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49" charset="-122"/>
              </a:rPr>
              <a:t>2</a:t>
            </a:r>
          </a:p>
        </p:txBody>
      </p:sp>
      <p:sp>
        <p:nvSpPr>
          <p:cNvPr id="154642" name="AutoShape 18"/>
          <p:cNvSpPr>
            <a:spLocks noChangeArrowheads="1"/>
          </p:cNvSpPr>
          <p:nvPr/>
        </p:nvSpPr>
        <p:spPr bwMode="auto">
          <a:xfrm>
            <a:off x="5795963" y="2997200"/>
            <a:ext cx="180022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ea typeface="黑体" pitchFamily="49" charset="-122"/>
              </a:rPr>
              <a:t>Servlet</a:t>
            </a:r>
            <a:r>
              <a:rPr lang="zh-CN" altLang="en-US" b="1">
                <a:ea typeface="黑体" pitchFamily="49" charset="-122"/>
              </a:rPr>
              <a:t>实例 </a:t>
            </a:r>
          </a:p>
        </p:txBody>
      </p:sp>
      <p:sp>
        <p:nvSpPr>
          <p:cNvPr id="154643" name="AutoShape 19"/>
          <p:cNvSpPr>
            <a:spLocks noChangeArrowheads="1"/>
          </p:cNvSpPr>
          <p:nvPr/>
        </p:nvSpPr>
        <p:spPr bwMode="auto">
          <a:xfrm>
            <a:off x="6084888" y="3933825"/>
            <a:ext cx="1008062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ea typeface="黑体" pitchFamily="49" charset="-122"/>
              </a:rPr>
              <a:t>Servlet</a:t>
            </a:r>
          </a:p>
        </p:txBody>
      </p:sp>
      <p:sp>
        <p:nvSpPr>
          <p:cNvPr id="154644" name="Line 20"/>
          <p:cNvSpPr>
            <a:spLocks noChangeShapeType="1"/>
          </p:cNvSpPr>
          <p:nvPr/>
        </p:nvSpPr>
        <p:spPr bwMode="auto">
          <a:xfrm>
            <a:off x="6588125" y="3500438"/>
            <a:ext cx="0" cy="360362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45" name="Text Box 21"/>
          <p:cNvSpPr txBox="1">
            <a:spLocks noChangeArrowheads="1"/>
          </p:cNvSpPr>
          <p:nvPr/>
        </p:nvSpPr>
        <p:spPr bwMode="auto">
          <a:xfrm>
            <a:off x="5867400" y="3429000"/>
            <a:ext cx="1793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黑体" pitchFamily="49" charset="-122"/>
                <a:ea typeface="黑体" pitchFamily="49" charset="-122"/>
              </a:rPr>
              <a:t>通过</a:t>
            </a:r>
            <a:r>
              <a:rPr lang="en-US" altLang="zh-CN" b="1">
                <a:ea typeface="黑体" pitchFamily="49" charset="-122"/>
                <a:cs typeface="Arial" charset="0"/>
              </a:rPr>
              <a:t>URL</a:t>
            </a:r>
            <a:r>
              <a:rPr lang="zh-CN" altLang="en-US" b="1">
                <a:latin typeface="黑体" pitchFamily="49" charset="-122"/>
                <a:ea typeface="黑体" pitchFamily="49" charset="-122"/>
              </a:rPr>
              <a:t>找到</a:t>
            </a:r>
          </a:p>
        </p:txBody>
      </p:sp>
      <p:sp>
        <p:nvSpPr>
          <p:cNvPr id="154646" name="Line 22"/>
          <p:cNvSpPr>
            <a:spLocks noChangeShapeType="1"/>
          </p:cNvSpPr>
          <p:nvPr/>
        </p:nvSpPr>
        <p:spPr bwMode="auto">
          <a:xfrm>
            <a:off x="6588125" y="4365625"/>
            <a:ext cx="0" cy="43180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47" name="Text Box 23"/>
          <p:cNvSpPr txBox="1">
            <a:spLocks noChangeArrowheads="1"/>
          </p:cNvSpPr>
          <p:nvPr/>
        </p:nvSpPr>
        <p:spPr bwMode="auto">
          <a:xfrm>
            <a:off x="6659563" y="4365625"/>
            <a:ext cx="7921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黑体" pitchFamily="49" charset="-122"/>
                <a:ea typeface="黑体" pitchFamily="49" charset="-122"/>
              </a:rPr>
              <a:t>执行</a:t>
            </a:r>
          </a:p>
        </p:txBody>
      </p:sp>
      <p:sp>
        <p:nvSpPr>
          <p:cNvPr id="154648" name="AutoShape 24"/>
          <p:cNvSpPr>
            <a:spLocks noChangeArrowheads="1"/>
          </p:cNvSpPr>
          <p:nvPr/>
        </p:nvSpPr>
        <p:spPr bwMode="auto">
          <a:xfrm>
            <a:off x="5724525" y="4797425"/>
            <a:ext cx="2160588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ea typeface="黑体" pitchFamily="49" charset="-122"/>
              </a:rPr>
              <a:t>service(</a:t>
            </a:r>
            <a:r>
              <a:rPr lang="zh-CN" altLang="en-US" b="1">
                <a:ea typeface="黑体" pitchFamily="49" charset="-122"/>
              </a:rPr>
              <a:t>请求，响应</a:t>
            </a:r>
            <a:r>
              <a:rPr lang="en-US" altLang="zh-CN" b="1">
                <a:ea typeface="黑体" pitchFamily="49" charset="-122"/>
              </a:rPr>
              <a:t>)</a:t>
            </a:r>
          </a:p>
        </p:txBody>
      </p:sp>
      <p:sp>
        <p:nvSpPr>
          <p:cNvPr id="154649" name="Oval 25"/>
          <p:cNvSpPr>
            <a:spLocks noChangeArrowheads="1"/>
          </p:cNvSpPr>
          <p:nvPr/>
        </p:nvSpPr>
        <p:spPr bwMode="auto">
          <a:xfrm>
            <a:off x="5508625" y="3933825"/>
            <a:ext cx="503238" cy="431800"/>
          </a:xfrm>
          <a:prstGeom prst="ellipse">
            <a:avLst/>
          </a:pr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49" charset="-122"/>
              </a:rPr>
              <a:t>3</a:t>
            </a:r>
          </a:p>
        </p:txBody>
      </p:sp>
      <p:sp>
        <p:nvSpPr>
          <p:cNvPr id="154650" name="Line 26"/>
          <p:cNvSpPr>
            <a:spLocks noChangeShapeType="1"/>
          </p:cNvSpPr>
          <p:nvPr/>
        </p:nvSpPr>
        <p:spPr bwMode="auto">
          <a:xfrm flipH="1" flipV="1">
            <a:off x="5435600" y="4652963"/>
            <a:ext cx="215900" cy="144462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51" name="Line 27"/>
          <p:cNvSpPr>
            <a:spLocks noChangeShapeType="1"/>
          </p:cNvSpPr>
          <p:nvPr/>
        </p:nvSpPr>
        <p:spPr bwMode="auto">
          <a:xfrm flipV="1">
            <a:off x="4356100" y="5013325"/>
            <a:ext cx="1295400" cy="28733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52" name="Oval 28"/>
          <p:cNvSpPr>
            <a:spLocks noChangeArrowheads="1"/>
          </p:cNvSpPr>
          <p:nvPr/>
        </p:nvSpPr>
        <p:spPr bwMode="auto">
          <a:xfrm>
            <a:off x="5076825" y="5373688"/>
            <a:ext cx="503238" cy="431800"/>
          </a:xfrm>
          <a:prstGeom prst="ellipse">
            <a:avLst/>
          </a:pr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49" charset="-122"/>
              </a:rPr>
              <a:t>4</a:t>
            </a:r>
          </a:p>
        </p:txBody>
      </p:sp>
      <p:sp>
        <p:nvSpPr>
          <p:cNvPr id="154653" name="Line 29"/>
          <p:cNvSpPr>
            <a:spLocks noChangeShapeType="1"/>
          </p:cNvSpPr>
          <p:nvPr/>
        </p:nvSpPr>
        <p:spPr bwMode="auto">
          <a:xfrm>
            <a:off x="6588125" y="5157788"/>
            <a:ext cx="0" cy="43180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54" name="AutoShape 30"/>
          <p:cNvSpPr>
            <a:spLocks noChangeArrowheads="1"/>
          </p:cNvSpPr>
          <p:nvPr/>
        </p:nvSpPr>
        <p:spPr bwMode="auto">
          <a:xfrm>
            <a:off x="5724525" y="5589588"/>
            <a:ext cx="2089150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ea typeface="黑体" pitchFamily="49" charset="-122"/>
              </a:rPr>
              <a:t>doGet(</a:t>
            </a:r>
            <a:r>
              <a:rPr lang="zh-CN" altLang="en-US" b="1">
                <a:ea typeface="黑体" pitchFamily="49" charset="-122"/>
              </a:rPr>
              <a:t>请求，响应</a:t>
            </a:r>
            <a:r>
              <a:rPr lang="en-US" altLang="zh-CN" b="1">
                <a:ea typeface="黑体" pitchFamily="49" charset="-122"/>
              </a:rPr>
              <a:t>)</a:t>
            </a:r>
          </a:p>
        </p:txBody>
      </p:sp>
      <p:sp>
        <p:nvSpPr>
          <p:cNvPr id="154655" name="Oval 31"/>
          <p:cNvSpPr>
            <a:spLocks noChangeArrowheads="1"/>
          </p:cNvSpPr>
          <p:nvPr/>
        </p:nvSpPr>
        <p:spPr bwMode="auto">
          <a:xfrm>
            <a:off x="6659563" y="5157788"/>
            <a:ext cx="503237" cy="431800"/>
          </a:xfrm>
          <a:prstGeom prst="ellipse">
            <a:avLst/>
          </a:pr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49" charset="-122"/>
              </a:rPr>
              <a:t>5</a:t>
            </a:r>
          </a:p>
        </p:txBody>
      </p:sp>
      <p:sp>
        <p:nvSpPr>
          <p:cNvPr id="154656" name="Text Box 32"/>
          <p:cNvSpPr txBox="1">
            <a:spLocks noChangeArrowheads="1"/>
          </p:cNvSpPr>
          <p:nvPr/>
        </p:nvSpPr>
        <p:spPr bwMode="auto">
          <a:xfrm>
            <a:off x="2411413" y="4005263"/>
            <a:ext cx="863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黑体" pitchFamily="49" charset="-122"/>
                <a:ea typeface="黑体" pitchFamily="49" charset="-122"/>
              </a:rPr>
              <a:t>响应</a:t>
            </a:r>
          </a:p>
        </p:txBody>
      </p:sp>
      <p:sp>
        <p:nvSpPr>
          <p:cNvPr id="154657" name="AutoShape 33"/>
          <p:cNvSpPr>
            <a:spLocks noChangeArrowheads="1"/>
          </p:cNvSpPr>
          <p:nvPr/>
        </p:nvSpPr>
        <p:spPr bwMode="auto">
          <a:xfrm rot="10800000">
            <a:off x="2195513" y="4294188"/>
            <a:ext cx="1223962" cy="287337"/>
          </a:xfrm>
          <a:prstGeom prst="rightArrow">
            <a:avLst>
              <a:gd name="adj1" fmla="val 54704"/>
              <a:gd name="adj2" fmla="val 157174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54658" name="Oval 34"/>
          <p:cNvSpPr>
            <a:spLocks noChangeArrowheads="1"/>
          </p:cNvSpPr>
          <p:nvPr/>
        </p:nvSpPr>
        <p:spPr bwMode="auto">
          <a:xfrm>
            <a:off x="2627313" y="4724400"/>
            <a:ext cx="503237" cy="431800"/>
          </a:xfrm>
          <a:prstGeom prst="ellipse">
            <a:avLst/>
          </a:pr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黑体" pitchFamily="49" charset="-122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4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4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4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4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4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4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4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4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4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5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4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4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5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5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5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2" grpId="0" animBg="1" autoUpdateAnimBg="0"/>
      <p:bldP spid="154633" grpId="0" animBg="1"/>
      <p:bldP spid="154634" grpId="0" autoUpdateAnimBg="0"/>
      <p:bldP spid="154635" grpId="0" animBg="1" autoUpdateAnimBg="0"/>
      <p:bldP spid="154636" grpId="0" animBg="1"/>
      <p:bldP spid="154637" grpId="0" animBg="1"/>
      <p:bldP spid="154638" grpId="0" animBg="1" autoUpdateAnimBg="0"/>
      <p:bldP spid="154639" grpId="0" animBg="1" autoUpdateAnimBg="0"/>
      <p:bldP spid="154640" grpId="0" animBg="1" autoUpdateAnimBg="0"/>
      <p:bldP spid="154641" grpId="0" animBg="1" autoUpdateAnimBg="0"/>
      <p:bldP spid="154642" grpId="0" animBg="1" autoUpdateAnimBg="0"/>
      <p:bldP spid="154643" grpId="0" animBg="1" autoUpdateAnimBg="0"/>
      <p:bldP spid="154644" grpId="0" animBg="1"/>
      <p:bldP spid="154645" grpId="0" autoUpdateAnimBg="0"/>
      <p:bldP spid="154646" grpId="0" animBg="1"/>
      <p:bldP spid="154647" grpId="0" autoUpdateAnimBg="0"/>
      <p:bldP spid="154648" grpId="0" animBg="1" autoUpdateAnimBg="0"/>
      <p:bldP spid="154649" grpId="0" animBg="1" autoUpdateAnimBg="0"/>
      <p:bldP spid="154650" grpId="0" animBg="1"/>
      <p:bldP spid="154651" grpId="0" animBg="1"/>
      <p:bldP spid="154652" grpId="0" animBg="1" autoUpdateAnimBg="0"/>
      <p:bldP spid="154653" grpId="0" animBg="1"/>
      <p:bldP spid="154654" grpId="0" animBg="1" autoUpdateAnimBg="0"/>
      <p:bldP spid="154655" grpId="0" animBg="1" autoUpdateAnimBg="0"/>
      <p:bldP spid="154656" grpId="0" autoUpdateAnimBg="0"/>
      <p:bldP spid="154657" grpId="0" animBg="1"/>
      <p:bldP spid="15465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AB360FB-C349-44C9-A7F2-8863F9D0A830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4345B7-7CA4-4BBD-8777-347B5961AF6A}" type="slidenum">
              <a:rPr lang="zh-CN" altLang="en-US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Servlet</a:t>
            </a:r>
            <a:r>
              <a:rPr lang="zh-CN" altLang="en-US"/>
              <a:t>的生命周期（</a:t>
            </a:r>
            <a:r>
              <a:rPr lang="en-US" altLang="zh-CN"/>
              <a:t>2-2</a:t>
            </a:r>
            <a:r>
              <a:rPr lang="zh-CN" altLang="en-US"/>
              <a:t>）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8229600" cy="576263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生命周期的各个阶段</a:t>
            </a:r>
            <a:endParaRPr lang="en-GB"/>
          </a:p>
        </p:txBody>
      </p:sp>
      <p:sp>
        <p:nvSpPr>
          <p:cNvPr id="155652" name="AutoShape 4"/>
          <p:cNvSpPr>
            <a:spLocks noChangeArrowheads="1"/>
          </p:cNvSpPr>
          <p:nvPr/>
        </p:nvSpPr>
        <p:spPr bwMode="auto">
          <a:xfrm>
            <a:off x="755650" y="24923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ea typeface="黑体" pitchFamily="49" charset="-122"/>
              </a:rPr>
              <a:t>实例化 </a:t>
            </a:r>
          </a:p>
        </p:txBody>
      </p:sp>
      <p:sp>
        <p:nvSpPr>
          <p:cNvPr id="155653" name="Line 5"/>
          <p:cNvSpPr>
            <a:spLocks noChangeShapeType="1"/>
          </p:cNvSpPr>
          <p:nvPr/>
        </p:nvSpPr>
        <p:spPr bwMode="auto">
          <a:xfrm>
            <a:off x="3059113" y="2708275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4" name="AutoShape 6"/>
          <p:cNvSpPr>
            <a:spLocks noChangeArrowheads="1"/>
          </p:cNvSpPr>
          <p:nvPr/>
        </p:nvSpPr>
        <p:spPr bwMode="auto">
          <a:xfrm>
            <a:off x="3763963" y="2493963"/>
            <a:ext cx="49847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chemeClr val="tx2"/>
                </a:solidFill>
                <a:ea typeface="黑体" pitchFamily="49" charset="-122"/>
              </a:rPr>
              <a:t>Servlet </a:t>
            </a:r>
            <a:r>
              <a:rPr lang="zh-CN" b="1">
                <a:solidFill>
                  <a:schemeClr val="tx2"/>
                </a:solidFill>
                <a:ea typeface="黑体" pitchFamily="49" charset="-122"/>
              </a:rPr>
              <a:t>容器创建 Servlet 的实例</a:t>
            </a:r>
            <a:endParaRPr lang="en-US" b="1">
              <a:solidFill>
                <a:schemeClr val="tx2"/>
              </a:solidFill>
              <a:ea typeface="黑体" pitchFamily="49" charset="-122"/>
            </a:endParaRPr>
          </a:p>
        </p:txBody>
      </p:sp>
      <p:sp>
        <p:nvSpPr>
          <p:cNvPr id="155655" name="AutoShape 7"/>
          <p:cNvSpPr>
            <a:spLocks noChangeArrowheads="1"/>
          </p:cNvSpPr>
          <p:nvPr/>
        </p:nvSpPr>
        <p:spPr bwMode="auto">
          <a:xfrm>
            <a:off x="755650" y="3357563"/>
            <a:ext cx="2232025" cy="501650"/>
          </a:xfrm>
          <a:prstGeom prst="flowChartAlternateProcess">
            <a:avLst/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ea typeface="黑体" pitchFamily="49" charset="-122"/>
              </a:rPr>
              <a:t>初始化 </a:t>
            </a:r>
          </a:p>
        </p:txBody>
      </p:sp>
      <p:sp>
        <p:nvSpPr>
          <p:cNvPr id="155656" name="Line 8"/>
          <p:cNvSpPr>
            <a:spLocks noChangeShapeType="1"/>
          </p:cNvSpPr>
          <p:nvPr/>
        </p:nvSpPr>
        <p:spPr bwMode="auto">
          <a:xfrm>
            <a:off x="3059113" y="3600450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7" name="AutoShape 9"/>
          <p:cNvSpPr>
            <a:spLocks noChangeArrowheads="1"/>
          </p:cNvSpPr>
          <p:nvPr/>
        </p:nvSpPr>
        <p:spPr bwMode="auto">
          <a:xfrm>
            <a:off x="3763963" y="3382963"/>
            <a:ext cx="49847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b="1">
                <a:solidFill>
                  <a:schemeClr val="tx2"/>
                </a:solidFill>
                <a:ea typeface="黑体" pitchFamily="49" charset="-122"/>
              </a:rPr>
              <a:t>该容器调用 init() 方法</a:t>
            </a:r>
            <a:endParaRPr lang="en-US" b="1">
              <a:solidFill>
                <a:schemeClr val="tx2"/>
              </a:solidFill>
              <a:ea typeface="黑体" pitchFamily="49" charset="-122"/>
            </a:endParaRPr>
          </a:p>
        </p:txBody>
      </p:sp>
      <p:sp>
        <p:nvSpPr>
          <p:cNvPr id="155658" name="AutoShape 10"/>
          <p:cNvSpPr>
            <a:spLocks noChangeArrowheads="1"/>
          </p:cNvSpPr>
          <p:nvPr/>
        </p:nvSpPr>
        <p:spPr bwMode="auto">
          <a:xfrm>
            <a:off x="755650" y="4292600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ea typeface="黑体" pitchFamily="49" charset="-122"/>
              </a:rPr>
              <a:t>服 务 </a:t>
            </a:r>
          </a:p>
        </p:txBody>
      </p:sp>
      <p:sp>
        <p:nvSpPr>
          <p:cNvPr id="155659" name="Line 11"/>
          <p:cNvSpPr>
            <a:spLocks noChangeShapeType="1"/>
          </p:cNvSpPr>
          <p:nvPr/>
        </p:nvSpPr>
        <p:spPr bwMode="auto">
          <a:xfrm>
            <a:off x="3059113" y="4508500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0" name="AutoShape 12"/>
          <p:cNvSpPr>
            <a:spLocks noChangeArrowheads="1"/>
          </p:cNvSpPr>
          <p:nvPr/>
        </p:nvSpPr>
        <p:spPr bwMode="auto">
          <a:xfrm>
            <a:off x="3781425" y="4306888"/>
            <a:ext cx="502443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如果请求 </a:t>
            </a: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Servlet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，则容器调用 </a:t>
            </a: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service() 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方法</a:t>
            </a:r>
          </a:p>
        </p:txBody>
      </p:sp>
      <p:sp>
        <p:nvSpPr>
          <p:cNvPr id="155661" name="AutoShape 13"/>
          <p:cNvSpPr>
            <a:spLocks noChangeArrowheads="1"/>
          </p:cNvSpPr>
          <p:nvPr/>
        </p:nvSpPr>
        <p:spPr bwMode="auto">
          <a:xfrm>
            <a:off x="3763963" y="5229225"/>
            <a:ext cx="5056187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b="1">
                <a:solidFill>
                  <a:schemeClr val="tx2"/>
                </a:solidFill>
                <a:ea typeface="黑体" pitchFamily="49" charset="-122"/>
              </a:rPr>
              <a:t>销毁实例之前调用 destroy() 方法</a:t>
            </a:r>
            <a:endParaRPr lang="en-US" b="1">
              <a:solidFill>
                <a:schemeClr val="tx2"/>
              </a:solidFill>
              <a:ea typeface="黑体" pitchFamily="49" charset="-122"/>
            </a:endParaRPr>
          </a:p>
        </p:txBody>
      </p:sp>
      <p:sp>
        <p:nvSpPr>
          <p:cNvPr id="155662" name="AutoShape 14"/>
          <p:cNvSpPr>
            <a:spLocks noChangeArrowheads="1"/>
          </p:cNvSpPr>
          <p:nvPr/>
        </p:nvSpPr>
        <p:spPr bwMode="auto">
          <a:xfrm>
            <a:off x="755650" y="522922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8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ea typeface="黑体" pitchFamily="49" charset="-122"/>
              </a:rPr>
              <a:t>销 毁 </a:t>
            </a:r>
          </a:p>
        </p:txBody>
      </p:sp>
      <p:sp>
        <p:nvSpPr>
          <p:cNvPr id="155663" name="Line 15"/>
          <p:cNvSpPr>
            <a:spLocks noChangeShapeType="1"/>
          </p:cNvSpPr>
          <p:nvPr/>
        </p:nvSpPr>
        <p:spPr bwMode="auto">
          <a:xfrm>
            <a:off x="3059113" y="5445125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5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5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2" grpId="0" animBg="1" autoUpdateAnimBg="0"/>
      <p:bldP spid="155653" grpId="0" animBg="1"/>
      <p:bldP spid="155654" grpId="0" animBg="1" autoUpdateAnimBg="0"/>
      <p:bldP spid="155655" grpId="0" animBg="1" autoUpdateAnimBg="0"/>
      <p:bldP spid="155656" grpId="0" animBg="1"/>
      <p:bldP spid="155657" grpId="0" animBg="1" autoUpdateAnimBg="0"/>
      <p:bldP spid="155658" grpId="0" animBg="1" autoUpdateAnimBg="0"/>
      <p:bldP spid="155659" grpId="0" animBg="1"/>
      <p:bldP spid="155660" grpId="0" animBg="1" autoUpdateAnimBg="0"/>
      <p:bldP spid="155661" grpId="0" animBg="1" autoUpdateAnimBg="0"/>
      <p:bldP spid="155662" grpId="0" animBg="1" autoUpdateAnimBg="0"/>
      <p:bldP spid="1556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CD54AA7-3A55-423F-8B34-89BCBACC7438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F46DAD-412D-42F9-B496-C6ED58B50315}" type="slidenum">
              <a:rPr lang="zh-CN" altLang="en-US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生命周期相关方法</a:t>
            </a:r>
          </a:p>
        </p:txBody>
      </p:sp>
      <p:sp>
        <p:nvSpPr>
          <p:cNvPr id="36869" name="AutoShape 3"/>
          <p:cNvSpPr>
            <a:spLocks noChangeArrowheads="1"/>
          </p:cNvSpPr>
          <p:nvPr/>
        </p:nvSpPr>
        <p:spPr bwMode="auto">
          <a:xfrm>
            <a:off x="247650" y="1192213"/>
            <a:ext cx="8721725" cy="5505450"/>
          </a:xfrm>
          <a:prstGeom prst="roundRect">
            <a:avLst>
              <a:gd name="adj" fmla="val 586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public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class</a:t>
            </a:r>
            <a:r>
              <a:rPr lang="en-US" altLang="zh-CN" b="1" dirty="0"/>
              <a:t> </a:t>
            </a:r>
            <a:r>
              <a:rPr lang="en-US" altLang="zh-CN" b="1" dirty="0" err="1"/>
              <a:t>HelloServlet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extends</a:t>
            </a:r>
            <a:r>
              <a:rPr lang="en-US" altLang="zh-CN" b="1" dirty="0"/>
              <a:t> </a:t>
            </a:r>
            <a:r>
              <a:rPr lang="en-US" altLang="zh-CN" b="1" dirty="0" err="1"/>
              <a:t>HttpServlet</a:t>
            </a:r>
            <a:r>
              <a:rPr lang="en-US" altLang="zh-CN" b="1" dirty="0"/>
              <a:t> {</a:t>
            </a:r>
          </a:p>
          <a:p>
            <a:r>
              <a:rPr lang="en-US" altLang="zh-CN" b="1" dirty="0"/>
              <a:t>           </a:t>
            </a:r>
            <a:r>
              <a:rPr lang="en-US" altLang="zh-CN" b="1" dirty="0">
                <a:solidFill>
                  <a:srgbClr val="0000FF"/>
                </a:solidFill>
              </a:rPr>
              <a:t>public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void</a:t>
            </a:r>
            <a:r>
              <a:rPr lang="en-US" altLang="zh-CN" b="1" dirty="0"/>
              <a:t> init() </a:t>
            </a:r>
            <a:r>
              <a:rPr lang="en-US" altLang="zh-CN" b="1" dirty="0">
                <a:solidFill>
                  <a:srgbClr val="0000FF"/>
                </a:solidFill>
              </a:rPr>
              <a:t>throws</a:t>
            </a:r>
            <a:r>
              <a:rPr lang="en-US" altLang="zh-CN" b="1" dirty="0"/>
              <a:t> </a:t>
            </a:r>
            <a:r>
              <a:rPr lang="en-US" altLang="zh-CN" b="1" dirty="0" err="1"/>
              <a:t>ServletException</a:t>
            </a:r>
            <a:r>
              <a:rPr lang="en-US" altLang="zh-CN" b="1" dirty="0"/>
              <a:t> {</a:t>
            </a:r>
          </a:p>
          <a:p>
            <a:r>
              <a:rPr lang="en-US" altLang="zh-CN" b="1" dirty="0"/>
              <a:t>	   </a:t>
            </a:r>
            <a:r>
              <a:rPr lang="en-US" altLang="zh-CN" b="1" dirty="0" err="1"/>
              <a:t>System.out.println</a:t>
            </a:r>
            <a:r>
              <a:rPr lang="en-US" altLang="zh-CN" b="1" dirty="0"/>
              <a:t>("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初始化时第一次调用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!</a:t>
            </a:r>
            <a:r>
              <a:rPr lang="en-US" altLang="zh-CN" b="1" dirty="0"/>
              <a:t>");</a:t>
            </a:r>
          </a:p>
          <a:p>
            <a:r>
              <a:rPr lang="en-US" altLang="zh-CN" b="1" dirty="0"/>
              <a:t>           }		</a:t>
            </a:r>
          </a:p>
          <a:p>
            <a:r>
              <a:rPr lang="en-US" altLang="zh-CN" b="1" dirty="0"/>
              <a:t>          </a:t>
            </a:r>
            <a:r>
              <a:rPr lang="en-US" altLang="zh-CN" b="1" dirty="0">
                <a:solidFill>
                  <a:srgbClr val="0000FF"/>
                </a:solidFill>
              </a:rPr>
              <a:t>public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void</a:t>
            </a:r>
            <a:r>
              <a:rPr lang="en-US" altLang="zh-CN" b="1" dirty="0"/>
              <a:t> </a:t>
            </a:r>
            <a:r>
              <a:rPr lang="en-US" altLang="zh-CN" b="1" dirty="0" err="1"/>
              <a:t>doGet</a:t>
            </a:r>
            <a:r>
              <a:rPr lang="en-US" altLang="zh-CN" b="1" dirty="0"/>
              <a:t>(</a:t>
            </a:r>
            <a:r>
              <a:rPr lang="en-US" altLang="zh-CN" b="1" dirty="0" err="1"/>
              <a:t>HttpServletRequest</a:t>
            </a:r>
            <a:r>
              <a:rPr lang="en-US" altLang="zh-CN" b="1" dirty="0"/>
              <a:t> request, </a:t>
            </a:r>
            <a:r>
              <a:rPr lang="en-US" altLang="zh-CN" b="1" dirty="0" err="1"/>
              <a:t>HttpServletResponse</a:t>
            </a:r>
            <a:r>
              <a:rPr lang="en-US" altLang="zh-CN" b="1" dirty="0"/>
              <a:t> </a:t>
            </a:r>
          </a:p>
          <a:p>
            <a:r>
              <a:rPr lang="en-US" altLang="zh-CN" b="1" dirty="0"/>
              <a:t>                                         response)   </a:t>
            </a:r>
            <a:r>
              <a:rPr lang="en-US" altLang="zh-CN" b="1" dirty="0">
                <a:solidFill>
                  <a:srgbClr val="0000FF"/>
                </a:solidFill>
              </a:rPr>
              <a:t>throws</a:t>
            </a:r>
            <a:r>
              <a:rPr lang="en-US" altLang="zh-CN" b="1" dirty="0"/>
              <a:t> </a:t>
            </a:r>
            <a:r>
              <a:rPr lang="en-US" altLang="zh-CN" b="1" dirty="0" err="1"/>
              <a:t>ServletException</a:t>
            </a:r>
            <a:r>
              <a:rPr lang="en-US" altLang="zh-CN" b="1" dirty="0"/>
              <a:t>, </a:t>
            </a:r>
            <a:r>
              <a:rPr lang="en-US" altLang="zh-CN" b="1" dirty="0" err="1"/>
              <a:t>IOException</a:t>
            </a:r>
            <a:r>
              <a:rPr lang="en-US" altLang="zh-CN" b="1" dirty="0"/>
              <a:t> {</a:t>
            </a:r>
          </a:p>
          <a:p>
            <a:r>
              <a:rPr lang="en-US" altLang="zh-CN" b="1" dirty="0"/>
              <a:t>	   </a:t>
            </a:r>
            <a:r>
              <a:rPr lang="en-US" altLang="zh-CN" b="1" dirty="0" err="1"/>
              <a:t>PrintWriter</a:t>
            </a:r>
            <a:r>
              <a:rPr lang="en-US" altLang="zh-CN" b="1" dirty="0"/>
              <a:t> out=</a:t>
            </a:r>
            <a:r>
              <a:rPr lang="en-US" altLang="zh-CN" b="1" dirty="0" err="1"/>
              <a:t>response.getWriter</a:t>
            </a:r>
            <a:r>
              <a:rPr lang="en-US" altLang="zh-CN" b="1" dirty="0"/>
              <a:t>();	   </a:t>
            </a:r>
          </a:p>
          <a:p>
            <a:r>
              <a:rPr lang="en-US" altLang="zh-CN" b="1" dirty="0"/>
              <a:t>	   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("&lt;HTML&gt;");</a:t>
            </a:r>
          </a:p>
          <a:p>
            <a:r>
              <a:rPr lang="en-US" altLang="zh-CN" b="1" dirty="0"/>
              <a:t>	   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 &lt;HEAD&gt;&lt;TITLE&gt;</a:t>
            </a:r>
            <a:r>
              <a:rPr lang="en-US" altLang="zh-CN" b="1" dirty="0" err="1"/>
              <a:t>HelloServlet</a:t>
            </a:r>
            <a:r>
              <a:rPr lang="en-US" altLang="zh-CN" b="1" dirty="0"/>
              <a:t>&lt;/TITLE&gt;&lt;/HEAD&gt;");</a:t>
            </a:r>
          </a:p>
          <a:p>
            <a:r>
              <a:rPr lang="en-US" altLang="zh-CN" b="1" dirty="0"/>
              <a:t>	   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 &lt;BODY&gt;");</a:t>
            </a:r>
          </a:p>
          <a:p>
            <a:r>
              <a:rPr lang="en-US" altLang="zh-CN" b="1" dirty="0"/>
              <a:t>	   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你好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!</a:t>
            </a:r>
            <a:r>
              <a:rPr lang="en-US" altLang="zh-CN" b="1" dirty="0"/>
              <a:t>java "+</a:t>
            </a:r>
            <a:r>
              <a:rPr lang="en-US" altLang="zh-CN" b="1" dirty="0">
                <a:solidFill>
                  <a:srgbClr val="0000FF"/>
                </a:solidFill>
              </a:rPr>
              <a:t>new</a:t>
            </a:r>
            <a:r>
              <a:rPr lang="en-US" altLang="zh-CN" b="1" dirty="0"/>
              <a:t> Date());</a:t>
            </a:r>
          </a:p>
          <a:p>
            <a:r>
              <a:rPr lang="en-US" altLang="zh-CN" b="1" dirty="0"/>
              <a:t>	   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  &lt;/BODY&gt;&lt;/HTML&gt;"); 	</a:t>
            </a:r>
          </a:p>
          <a:p>
            <a:r>
              <a:rPr lang="en-US" altLang="zh-CN" b="1" dirty="0"/>
              <a:t>          }	</a:t>
            </a:r>
          </a:p>
          <a:p>
            <a:r>
              <a:rPr lang="en-US" altLang="zh-CN" b="1" dirty="0"/>
              <a:t>         </a:t>
            </a:r>
            <a:r>
              <a:rPr lang="en-US" altLang="zh-CN" b="1" dirty="0">
                <a:solidFill>
                  <a:srgbClr val="0000FF"/>
                </a:solidFill>
              </a:rPr>
              <a:t>public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void</a:t>
            </a:r>
            <a:r>
              <a:rPr lang="en-US" altLang="zh-CN" b="1" dirty="0"/>
              <a:t> </a:t>
            </a:r>
            <a:r>
              <a:rPr lang="en-US" altLang="zh-CN" b="1" dirty="0" err="1"/>
              <a:t>doPost</a:t>
            </a:r>
            <a:r>
              <a:rPr lang="en-US" altLang="zh-CN" b="1" dirty="0"/>
              <a:t>(</a:t>
            </a:r>
            <a:r>
              <a:rPr lang="en-US" altLang="zh-CN" b="1" dirty="0" err="1"/>
              <a:t>HttpServletRequest</a:t>
            </a:r>
            <a:r>
              <a:rPr lang="en-US" altLang="zh-CN" b="1" dirty="0"/>
              <a:t> request, </a:t>
            </a:r>
            <a:r>
              <a:rPr lang="en-US" altLang="zh-CN" b="1" dirty="0" err="1"/>
              <a:t>HttpServletResponse</a:t>
            </a:r>
            <a:r>
              <a:rPr lang="en-US" altLang="zh-CN" b="1" dirty="0"/>
              <a:t> </a:t>
            </a:r>
          </a:p>
          <a:p>
            <a:r>
              <a:rPr lang="en-US" altLang="zh-CN" b="1" dirty="0"/>
              <a:t>                                          response)  </a:t>
            </a:r>
            <a:r>
              <a:rPr lang="en-US" altLang="zh-CN" b="1" dirty="0">
                <a:solidFill>
                  <a:srgbClr val="0000FF"/>
                </a:solidFill>
              </a:rPr>
              <a:t>throws</a:t>
            </a:r>
            <a:r>
              <a:rPr lang="en-US" altLang="zh-CN" b="1" dirty="0"/>
              <a:t> </a:t>
            </a:r>
            <a:r>
              <a:rPr lang="en-US" altLang="zh-CN" b="1" dirty="0" err="1"/>
              <a:t>ServletException</a:t>
            </a:r>
            <a:r>
              <a:rPr lang="en-US" altLang="zh-CN" b="1" dirty="0"/>
              <a:t>, </a:t>
            </a:r>
            <a:r>
              <a:rPr lang="en-US" altLang="zh-CN" b="1" dirty="0" err="1"/>
              <a:t>IOException</a:t>
            </a:r>
            <a:r>
              <a:rPr lang="en-US" altLang="zh-CN" b="1" dirty="0"/>
              <a:t> {</a:t>
            </a:r>
          </a:p>
          <a:p>
            <a:r>
              <a:rPr lang="en-US" altLang="zh-CN" b="1" dirty="0"/>
              <a:t>	    </a:t>
            </a:r>
            <a:r>
              <a:rPr lang="en-US" altLang="zh-CN" b="1" dirty="0" err="1"/>
              <a:t>doGet</a:t>
            </a:r>
            <a:r>
              <a:rPr lang="en-US" altLang="zh-CN" b="1" dirty="0"/>
              <a:t>(</a:t>
            </a:r>
            <a:r>
              <a:rPr lang="en-US" altLang="zh-CN" b="1" dirty="0" err="1"/>
              <a:t>request,response</a:t>
            </a:r>
            <a:r>
              <a:rPr lang="en-US" altLang="zh-CN" b="1" dirty="0"/>
              <a:t>);</a:t>
            </a:r>
          </a:p>
          <a:p>
            <a:r>
              <a:rPr lang="en-US" altLang="zh-CN" b="1" dirty="0"/>
              <a:t>         }	</a:t>
            </a:r>
          </a:p>
          <a:p>
            <a:r>
              <a:rPr lang="en-US" altLang="zh-CN" b="1" dirty="0"/>
              <a:t>         </a:t>
            </a:r>
            <a:r>
              <a:rPr lang="en-US" altLang="zh-CN" b="1" dirty="0">
                <a:solidFill>
                  <a:srgbClr val="0000FF"/>
                </a:solidFill>
              </a:rPr>
              <a:t>public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void</a:t>
            </a:r>
            <a:r>
              <a:rPr lang="en-US" altLang="zh-CN" b="1" dirty="0"/>
              <a:t> destroy() {</a:t>
            </a:r>
            <a:r>
              <a:rPr lang="en-US" altLang="zh-CN" b="1" dirty="0" err="1"/>
              <a:t>System.out.println</a:t>
            </a:r>
            <a:r>
              <a:rPr lang="en-US" altLang="zh-CN" b="1" dirty="0"/>
              <a:t>(“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释放资源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!</a:t>
            </a:r>
            <a:r>
              <a:rPr lang="en-US" altLang="zh-CN" b="1" dirty="0"/>
              <a:t>");	}</a:t>
            </a:r>
          </a:p>
          <a:p>
            <a:r>
              <a:rPr lang="en-US" altLang="zh-CN" b="1" dirty="0"/>
              <a:t>}</a:t>
            </a: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973138" y="1628775"/>
            <a:ext cx="6194425" cy="8651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/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973138" y="2492375"/>
            <a:ext cx="7702550" cy="23764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/>
          </a:p>
        </p:txBody>
      </p:sp>
      <p:sp>
        <p:nvSpPr>
          <p:cNvPr id="156678" name="Rectangle 6"/>
          <p:cNvSpPr>
            <a:spLocks noChangeArrowheads="1"/>
          </p:cNvSpPr>
          <p:nvPr/>
        </p:nvSpPr>
        <p:spPr bwMode="auto">
          <a:xfrm>
            <a:off x="971550" y="4868863"/>
            <a:ext cx="7704138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/>
          </a:p>
        </p:txBody>
      </p:sp>
      <p:sp>
        <p:nvSpPr>
          <p:cNvPr id="156679" name="Rectangle 7"/>
          <p:cNvSpPr>
            <a:spLocks noChangeArrowheads="1"/>
          </p:cNvSpPr>
          <p:nvPr/>
        </p:nvSpPr>
        <p:spPr bwMode="auto">
          <a:xfrm>
            <a:off x="973138" y="6022975"/>
            <a:ext cx="6046787" cy="358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/>
          </a:p>
        </p:txBody>
      </p:sp>
      <p:sp>
        <p:nvSpPr>
          <p:cNvPr id="156680" name="AutoShape 8"/>
          <p:cNvSpPr>
            <a:spLocks noChangeArrowheads="1"/>
          </p:cNvSpPr>
          <p:nvPr/>
        </p:nvSpPr>
        <p:spPr bwMode="auto">
          <a:xfrm>
            <a:off x="7134225" y="1831975"/>
            <a:ext cx="17589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初始化方法</a:t>
            </a:r>
          </a:p>
        </p:txBody>
      </p:sp>
      <p:sp>
        <p:nvSpPr>
          <p:cNvPr id="156681" name="AutoShape 9"/>
          <p:cNvSpPr>
            <a:spLocks noChangeArrowheads="1"/>
          </p:cNvSpPr>
          <p:nvPr/>
        </p:nvSpPr>
        <p:spPr bwMode="auto">
          <a:xfrm>
            <a:off x="7134225" y="4102100"/>
            <a:ext cx="17589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doGet()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方法</a:t>
            </a:r>
          </a:p>
        </p:txBody>
      </p:sp>
      <p:sp>
        <p:nvSpPr>
          <p:cNvPr id="156682" name="AutoShape 10"/>
          <p:cNvSpPr>
            <a:spLocks noChangeArrowheads="1"/>
          </p:cNvSpPr>
          <p:nvPr/>
        </p:nvSpPr>
        <p:spPr bwMode="auto">
          <a:xfrm>
            <a:off x="7135813" y="5470525"/>
            <a:ext cx="175736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solidFill>
                  <a:schemeClr val="tx2"/>
                </a:solidFill>
                <a:ea typeface="黑体" pitchFamily="49" charset="-122"/>
              </a:rPr>
              <a:t>doPost()</a:t>
            </a: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方法</a:t>
            </a:r>
          </a:p>
        </p:txBody>
      </p:sp>
      <p:sp>
        <p:nvSpPr>
          <p:cNvPr id="156683" name="AutoShape 11"/>
          <p:cNvSpPr>
            <a:spLocks noChangeArrowheads="1"/>
          </p:cNvSpPr>
          <p:nvPr/>
        </p:nvSpPr>
        <p:spPr bwMode="auto">
          <a:xfrm>
            <a:off x="7134225" y="6021388"/>
            <a:ext cx="1758950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销毁方法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6" grpId="0" animBg="1" autoUpdateAnimBg="0"/>
      <p:bldP spid="156677" grpId="0" animBg="1" autoUpdateAnimBg="0"/>
      <p:bldP spid="156678" grpId="0" animBg="1" autoUpdateAnimBg="0"/>
      <p:bldP spid="156679" grpId="0" animBg="1" autoUpdateAnimBg="0"/>
      <p:bldP spid="156680" grpId="0" animBg="1" autoUpdateAnimBg="0"/>
      <p:bldP spid="156681" grpId="0" animBg="1" autoUpdateAnimBg="0"/>
      <p:bldP spid="156682" grpId="0" animBg="1" autoUpdateAnimBg="0"/>
      <p:bldP spid="156683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0CABBD-078B-4DF3-9A44-91C5424D5E7C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CDB248-2442-4F71-AEE4-5D2AF03529BB}" type="slidenum">
              <a:rPr lang="zh-CN" altLang="en-US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/>
              <a:t>Servlet</a:t>
            </a:r>
            <a:r>
              <a:rPr lang="zh-CN" altLang="en-US"/>
              <a:t>生命周期</a:t>
            </a:r>
            <a:endParaRPr lang="en-US" altLang="zh-CN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981075"/>
            <a:ext cx="8001000" cy="5111750"/>
          </a:xfrm>
        </p:spPr>
        <p:txBody>
          <a:bodyPr/>
          <a:lstStyle/>
          <a:p>
            <a:pPr lvl="1" eaLnBrk="1" hangingPunct="1"/>
            <a:endParaRPr lang="zh-CN" altLang="zh-CN" sz="2200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95288" y="1125538"/>
            <a:ext cx="8137525" cy="1203325"/>
            <a:chOff x="249" y="709"/>
            <a:chExt cx="5126" cy="758"/>
          </a:xfrm>
        </p:grpSpPr>
        <p:pic>
          <p:nvPicPr>
            <p:cNvPr id="37901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9" y="709"/>
              <a:ext cx="3253" cy="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902" name="Text Box 11"/>
            <p:cNvSpPr txBox="1">
              <a:spLocks noChangeArrowheads="1"/>
            </p:cNvSpPr>
            <p:nvPr/>
          </p:nvSpPr>
          <p:spPr bwMode="auto">
            <a:xfrm>
              <a:off x="3515" y="1026"/>
              <a:ext cx="186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/>
                <a:t>用户点击指向</a:t>
              </a:r>
              <a:r>
                <a:rPr lang="en-US" altLang="zh-CN" b="1"/>
                <a:t>servlet</a:t>
              </a:r>
              <a:r>
                <a:rPr lang="zh-CN" altLang="en-US" b="1"/>
                <a:t>的链接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71475" y="2420938"/>
            <a:ext cx="8448675" cy="1855787"/>
            <a:chOff x="234" y="1525"/>
            <a:chExt cx="5322" cy="1169"/>
          </a:xfrm>
        </p:grpSpPr>
        <p:pic>
          <p:nvPicPr>
            <p:cNvPr id="37899" name="Picture 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4" y="1525"/>
              <a:ext cx="3281" cy="1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900" name="Text Box 12"/>
            <p:cNvSpPr txBox="1">
              <a:spLocks noChangeArrowheads="1"/>
            </p:cNvSpPr>
            <p:nvPr/>
          </p:nvSpPr>
          <p:spPr bwMode="auto">
            <a:xfrm>
              <a:off x="3515" y="1842"/>
              <a:ext cx="2041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/>
                <a:t>容器看到请求的是</a:t>
              </a:r>
              <a:r>
                <a:rPr lang="en-US" altLang="zh-CN" b="1"/>
                <a:t>servlet</a:t>
              </a:r>
              <a:r>
                <a:rPr lang="zh-CN" altLang="en-US" b="1"/>
                <a:t>，所以创建</a:t>
              </a:r>
              <a:r>
                <a:rPr lang="en-US" altLang="zh-CN" b="1"/>
                <a:t>HttpServletResponse</a:t>
              </a:r>
              <a:r>
                <a:rPr lang="zh-CN" altLang="en-US" b="1"/>
                <a:t>和</a:t>
              </a:r>
              <a:r>
                <a:rPr lang="en-US" altLang="zh-CN" b="1"/>
                <a:t>HttpServletRquest</a:t>
              </a:r>
              <a:r>
                <a:rPr lang="zh-CN" altLang="en-US" b="1"/>
                <a:t>两个对象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71475" y="4324350"/>
            <a:ext cx="8448675" cy="1912938"/>
            <a:chOff x="234" y="2724"/>
            <a:chExt cx="5322" cy="1205"/>
          </a:xfrm>
        </p:grpSpPr>
        <p:pic>
          <p:nvPicPr>
            <p:cNvPr id="37897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4" y="2724"/>
              <a:ext cx="3281" cy="1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898" name="Text Box 13"/>
            <p:cNvSpPr txBox="1">
              <a:spLocks noChangeArrowheads="1"/>
            </p:cNvSpPr>
            <p:nvPr/>
          </p:nvSpPr>
          <p:spPr bwMode="auto">
            <a:xfrm>
              <a:off x="3515" y="2976"/>
              <a:ext cx="2041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/>
                <a:t>容器根据</a:t>
              </a:r>
              <a:r>
                <a:rPr lang="en-US" altLang="zh-CN" b="1"/>
                <a:t>URL</a:t>
              </a:r>
              <a:r>
                <a:rPr lang="zh-CN" altLang="en-US" b="1"/>
                <a:t>发现正确的</a:t>
              </a:r>
              <a:r>
                <a:rPr lang="en-US" altLang="zh-CN" b="1"/>
                <a:t>servlet</a:t>
              </a:r>
              <a:r>
                <a:rPr lang="zh-CN" altLang="en-US" b="1"/>
                <a:t>，为请求创建或分配一个线程，并将请求和响应对象传给</a:t>
              </a:r>
              <a:r>
                <a:rPr lang="en-US" altLang="zh-CN" b="1"/>
                <a:t>servlet</a:t>
              </a:r>
              <a:r>
                <a:rPr lang="zh-CN" altLang="en-US" b="1"/>
                <a:t>线程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6051334-A8A8-4126-A432-1BD69F4612C3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A9CEAF-5492-4937-A17B-9DCEB6018839}" type="slidenum">
              <a:rPr lang="zh-CN" altLang="en-US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/>
              <a:t>Servlet</a:t>
            </a:r>
            <a:r>
              <a:rPr lang="zh-CN" altLang="en-US"/>
              <a:t>生命周期</a:t>
            </a:r>
            <a:endParaRPr lang="en-US" altLang="zh-CN"/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981075"/>
            <a:ext cx="8001000" cy="5111750"/>
          </a:xfrm>
        </p:spPr>
        <p:txBody>
          <a:bodyPr/>
          <a:lstStyle/>
          <a:p>
            <a:pPr lvl="1" eaLnBrk="1" hangingPunct="1"/>
            <a:endParaRPr lang="zh-CN" altLang="zh-CN" sz="2200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95288" y="908050"/>
            <a:ext cx="8137525" cy="1979613"/>
            <a:chOff x="249" y="572"/>
            <a:chExt cx="5126" cy="1247"/>
          </a:xfrm>
        </p:grpSpPr>
        <p:pic>
          <p:nvPicPr>
            <p:cNvPr id="38925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9" y="572"/>
              <a:ext cx="3281" cy="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26" name="Text Box 10"/>
            <p:cNvSpPr txBox="1">
              <a:spLocks noChangeArrowheads="1"/>
            </p:cNvSpPr>
            <p:nvPr/>
          </p:nvSpPr>
          <p:spPr bwMode="auto">
            <a:xfrm>
              <a:off x="3515" y="845"/>
              <a:ext cx="1860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/>
                <a:t>容器调用</a:t>
              </a:r>
              <a:r>
                <a:rPr lang="en-US" altLang="zh-CN" b="1"/>
                <a:t>servlet</a:t>
              </a:r>
              <a:r>
                <a:rPr lang="zh-CN" altLang="en-US" b="1"/>
                <a:t>的</a:t>
              </a:r>
              <a:r>
                <a:rPr lang="en-US" altLang="zh-CN" b="1"/>
                <a:t>service()</a:t>
              </a:r>
              <a:r>
                <a:rPr lang="zh-CN" altLang="en-US" b="1"/>
                <a:t>方法，根据请求的类型，</a:t>
              </a:r>
              <a:r>
                <a:rPr lang="en-US" altLang="zh-CN" b="1"/>
                <a:t>service()</a:t>
              </a:r>
              <a:r>
                <a:rPr lang="zh-CN" altLang="en-US" b="1"/>
                <a:t>方法调用</a:t>
              </a:r>
              <a:r>
                <a:rPr lang="en-US" altLang="zh-CN" b="1"/>
                <a:t>doGet()</a:t>
              </a:r>
              <a:r>
                <a:rPr lang="zh-CN" altLang="en-US" b="1"/>
                <a:t>或</a:t>
              </a:r>
              <a:r>
                <a:rPr lang="en-US" altLang="zh-CN" b="1"/>
                <a:t>doPost()</a:t>
              </a:r>
              <a:r>
                <a:rPr lang="zh-CN" altLang="en-US" b="1"/>
                <a:t>方法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95288" y="2794000"/>
            <a:ext cx="8137525" cy="2147888"/>
            <a:chOff x="249" y="1760"/>
            <a:chExt cx="5126" cy="1353"/>
          </a:xfrm>
        </p:grpSpPr>
        <p:pic>
          <p:nvPicPr>
            <p:cNvPr id="38923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9" y="1760"/>
              <a:ext cx="3281" cy="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24" name="Text Box 11"/>
            <p:cNvSpPr txBox="1">
              <a:spLocks noChangeArrowheads="1"/>
            </p:cNvSpPr>
            <p:nvPr/>
          </p:nvSpPr>
          <p:spPr bwMode="auto">
            <a:xfrm>
              <a:off x="3515" y="2115"/>
              <a:ext cx="1860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doGet()</a:t>
              </a:r>
              <a:r>
                <a:rPr lang="zh-CN" altLang="en-US" b="1"/>
                <a:t>方法创建动态网页并将网页内容填充到响应对象中。容器仍保留响应对象的引用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25438" y="4830763"/>
            <a:ext cx="8207375" cy="1968500"/>
            <a:chOff x="205" y="3067"/>
            <a:chExt cx="5170" cy="1240"/>
          </a:xfrm>
        </p:grpSpPr>
        <p:pic>
          <p:nvPicPr>
            <p:cNvPr id="38921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5" y="3067"/>
              <a:ext cx="3310" cy="1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22" name="Text Box 12"/>
            <p:cNvSpPr txBox="1">
              <a:spLocks noChangeArrowheads="1"/>
            </p:cNvSpPr>
            <p:nvPr/>
          </p:nvSpPr>
          <p:spPr bwMode="auto">
            <a:xfrm>
              <a:off x="3515" y="3339"/>
              <a:ext cx="1860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/>
                <a:t>线程结束，容器将响应对象转换成</a:t>
              </a:r>
              <a:r>
                <a:rPr lang="en-US" altLang="zh-CN" b="1"/>
                <a:t>HTTP</a:t>
              </a:r>
              <a:r>
                <a:rPr lang="zh-CN" altLang="en-US" b="1"/>
                <a:t>响应，并发送到客户端，然后删除请求和响应对象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CF3E241-5F22-4E9F-8BDC-A90DCA746D98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461678-4455-4941-9758-BB91BDDD9366}" type="slidenum">
              <a:rPr lang="zh-CN" altLang="en-US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Servlet</a:t>
            </a:r>
            <a:r>
              <a:rPr lang="zh-CN" altLang="en-US"/>
              <a:t>生命周期管理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81075"/>
            <a:ext cx="8001000" cy="4308475"/>
          </a:xfrm>
        </p:spPr>
        <p:txBody>
          <a:bodyPr/>
          <a:lstStyle/>
          <a:p>
            <a:pPr eaLnBrk="1" hangingPunct="1"/>
            <a:endParaRPr lang="zh-CN" altLang="en-US" sz="2600"/>
          </a:p>
        </p:txBody>
      </p:sp>
      <p:pic>
        <p:nvPicPr>
          <p:cNvPr id="3994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125538"/>
            <a:ext cx="604837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Text Box 5"/>
          <p:cNvSpPr txBox="1">
            <a:spLocks noChangeArrowheads="1"/>
          </p:cNvSpPr>
          <p:nvPr/>
        </p:nvSpPr>
        <p:spPr bwMode="auto">
          <a:xfrm>
            <a:off x="5724525" y="2997200"/>
            <a:ext cx="28797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使用编译器缺省的无参数构造方法，用户不需要编写</a:t>
            </a:r>
          </a:p>
        </p:txBody>
      </p:sp>
      <p:sp>
        <p:nvSpPr>
          <p:cNvPr id="39944" name="Text Box 6"/>
          <p:cNvSpPr txBox="1">
            <a:spLocks noChangeArrowheads="1"/>
          </p:cNvSpPr>
          <p:nvPr/>
        </p:nvSpPr>
        <p:spPr bwMode="auto">
          <a:xfrm>
            <a:off x="5722938" y="3716338"/>
            <a:ext cx="309721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在</a:t>
            </a:r>
            <a:r>
              <a:rPr lang="en-US" altLang="zh-CN" sz="1600"/>
              <a:t>servlet</a:t>
            </a:r>
            <a:r>
              <a:rPr lang="zh-CN" altLang="en-US" sz="1600"/>
              <a:t>的生命周期中只运行一次，必须在容器调用</a:t>
            </a:r>
            <a:r>
              <a:rPr lang="en-US" altLang="zh-CN" sz="1600"/>
              <a:t>service()</a:t>
            </a:r>
            <a:r>
              <a:rPr lang="zh-CN" altLang="en-US" sz="1600"/>
              <a:t>之前执行完</a:t>
            </a:r>
          </a:p>
        </p:txBody>
      </p:sp>
      <p:sp>
        <p:nvSpPr>
          <p:cNvPr id="39945" name="Text Box 7"/>
          <p:cNvSpPr txBox="1">
            <a:spLocks noChangeArrowheads="1"/>
          </p:cNvSpPr>
          <p:nvPr/>
        </p:nvSpPr>
        <p:spPr bwMode="auto">
          <a:xfrm>
            <a:off x="6588125" y="4581525"/>
            <a:ext cx="23764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/>
              <a:t>doGet()</a:t>
            </a:r>
            <a:r>
              <a:rPr lang="zh-CN" altLang="en-US" sz="1600"/>
              <a:t>，</a:t>
            </a:r>
            <a:r>
              <a:rPr lang="en-US" altLang="zh-CN" sz="1600"/>
              <a:t>doPost()</a:t>
            </a:r>
            <a:r>
              <a:rPr lang="zh-CN" altLang="en-US" sz="1600"/>
              <a:t>等，每个请求在单独的线程中运行</a:t>
            </a:r>
          </a:p>
        </p:txBody>
      </p:sp>
      <p:sp>
        <p:nvSpPr>
          <p:cNvPr id="39946" name="Text Box 8"/>
          <p:cNvSpPr txBox="1">
            <a:spLocks noChangeArrowheads="1"/>
          </p:cNvSpPr>
          <p:nvPr/>
        </p:nvSpPr>
        <p:spPr bwMode="auto">
          <a:xfrm>
            <a:off x="5578475" y="5445125"/>
            <a:ext cx="3241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容器调用，在</a:t>
            </a:r>
            <a:r>
              <a:rPr lang="en-US" altLang="zh-CN" sz="1600"/>
              <a:t>servlet</a:t>
            </a:r>
            <a:r>
              <a:rPr lang="zh-CN" altLang="en-US" sz="1600"/>
              <a:t>准备被垃圾回收之前，提供一次清除的机会。在</a:t>
            </a:r>
            <a:r>
              <a:rPr lang="en-US" altLang="zh-CN" sz="1600"/>
              <a:t>servlet</a:t>
            </a:r>
            <a:r>
              <a:rPr lang="zh-CN" altLang="en-US" sz="1600"/>
              <a:t>的生命周期中只运行一次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FE45EC8-E189-434F-83CC-B91561CF282D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BBD419-FDFB-423B-BD0C-D59ED34E5CDC}" type="slidenum">
              <a:rPr lang="zh-CN" altLang="en-US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Servlet</a:t>
            </a:r>
            <a:r>
              <a:rPr lang="zh-CN" altLang="en-US"/>
              <a:t>线程和初始化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81075"/>
            <a:ext cx="8001000" cy="4821238"/>
          </a:xfrm>
        </p:spPr>
        <p:txBody>
          <a:bodyPr/>
          <a:lstStyle/>
          <a:p>
            <a:pPr eaLnBrk="1" hangingPunct="1"/>
            <a:r>
              <a:rPr lang="zh-CN" altLang="en-US" sz="2700"/>
              <a:t>每个请求运行在独立的线程中</a:t>
            </a:r>
          </a:p>
          <a:p>
            <a:pPr lvl="1" eaLnBrk="1" hangingPunct="1"/>
            <a:r>
              <a:rPr lang="zh-CN" altLang="en-US" sz="2200">
                <a:solidFill>
                  <a:srgbClr val="FF0000"/>
                </a:solidFill>
              </a:rPr>
              <a:t>容器为单个</a:t>
            </a:r>
            <a:r>
              <a:rPr lang="en-US" altLang="zh-CN" sz="2200">
                <a:solidFill>
                  <a:srgbClr val="FF0000"/>
                </a:solidFill>
              </a:rPr>
              <a:t>servlet</a:t>
            </a:r>
            <a:r>
              <a:rPr lang="zh-CN" altLang="en-US" sz="2200">
                <a:solidFill>
                  <a:srgbClr val="FF0000"/>
                </a:solidFill>
              </a:rPr>
              <a:t>运行多个线程来处理多个请求</a:t>
            </a:r>
            <a:endParaRPr lang="zh-CN" altLang="en-US" sz="2200"/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2420938"/>
            <a:ext cx="6551612" cy="337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1DA855F-4B40-41F7-925A-DBF857F6E7CA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1634B1-33FF-4785-9F51-A37E44A38FFD}" type="slidenum">
              <a:rPr lang="zh-CN" altLang="en-US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Servlet</a:t>
            </a:r>
            <a:r>
              <a:rPr lang="zh-CN" altLang="en-US"/>
              <a:t>线程和初始化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5616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 err="1"/>
              <a:t>Servlet</a:t>
            </a:r>
            <a:r>
              <a:rPr lang="zh-CN" altLang="en-US" sz="2000" dirty="0"/>
              <a:t>载入和初始化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700" dirty="0"/>
              <a:t>第一步：找到类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700" dirty="0"/>
              <a:t>第二步：加载类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容器启动时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客户第一次使用时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Service()</a:t>
            </a:r>
            <a:r>
              <a:rPr lang="zh-CN" altLang="en-US" sz="2000" dirty="0"/>
              <a:t>方法在</a:t>
            </a:r>
            <a:r>
              <a:rPr lang="en-US" altLang="zh-CN" sz="2000" dirty="0" err="1"/>
              <a:t>servlet</a:t>
            </a:r>
            <a:r>
              <a:rPr lang="zh-CN" altLang="en-US" sz="2000" dirty="0"/>
              <a:t>没有初始化完成之前不能运行！因为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700" dirty="0"/>
              <a:t>构造方法</a:t>
            </a:r>
            <a:r>
              <a:rPr lang="zh-CN" altLang="en-US" sz="1700" dirty="0">
                <a:sym typeface="Wingdings" pitchFamily="2" charset="2"/>
              </a:rPr>
              <a:t>创建对象，不是</a:t>
            </a:r>
            <a:r>
              <a:rPr lang="en-US" altLang="zh-CN" sz="1700" dirty="0" err="1">
                <a:sym typeface="Wingdings" pitchFamily="2" charset="2"/>
              </a:rPr>
              <a:t>servlet</a:t>
            </a:r>
            <a:endParaRPr lang="en-US" altLang="zh-CN" sz="1700" dirty="0">
              <a:sym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700" dirty="0">
                <a:sym typeface="Wingdings" pitchFamily="2" charset="2"/>
              </a:rPr>
              <a:t>Init()</a:t>
            </a:r>
            <a:r>
              <a:rPr lang="zh-CN" altLang="en-US" sz="1700" dirty="0">
                <a:sym typeface="Wingdings" pitchFamily="2" charset="2"/>
              </a:rPr>
              <a:t>方法使对象成为</a:t>
            </a:r>
            <a:r>
              <a:rPr lang="en-US" altLang="zh-CN" sz="1700" dirty="0" err="1">
                <a:sym typeface="Wingdings" pitchFamily="2" charset="2"/>
              </a:rPr>
              <a:t>servlet</a:t>
            </a:r>
            <a:endParaRPr lang="en-US" altLang="zh-CN" sz="1700" dirty="0">
              <a:sym typeface="Wingdings" pitchFamily="2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err="1"/>
              <a:t>Servlet</a:t>
            </a:r>
            <a:r>
              <a:rPr lang="zh-CN" altLang="en-US" sz="2000" dirty="0"/>
              <a:t>有何特权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700" dirty="0" err="1"/>
              <a:t>ServletConfig</a:t>
            </a:r>
            <a:r>
              <a:rPr lang="zh-CN" altLang="en-US" sz="1700" dirty="0"/>
              <a:t>对象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每个</a:t>
            </a:r>
            <a:r>
              <a:rPr lang="en-US" altLang="zh-CN" sz="1600" dirty="0" err="1"/>
              <a:t>servlet</a:t>
            </a:r>
            <a:r>
              <a:rPr lang="zh-CN" altLang="en-US" sz="1600" dirty="0"/>
              <a:t>都有一个</a:t>
            </a:r>
            <a:r>
              <a:rPr lang="en-US" altLang="zh-CN" sz="1600" dirty="0" err="1"/>
              <a:t>ServletConfig</a:t>
            </a:r>
            <a:r>
              <a:rPr lang="zh-CN" altLang="en-US" sz="1600" dirty="0"/>
              <a:t>对象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用于向</a:t>
            </a:r>
            <a:r>
              <a:rPr lang="en-US" altLang="zh-CN" sz="1600" dirty="0" err="1"/>
              <a:t>servlet</a:t>
            </a:r>
            <a:r>
              <a:rPr lang="zh-CN" altLang="en-US" sz="1600" dirty="0"/>
              <a:t>传递部署时的信息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用于访问</a:t>
            </a:r>
            <a:r>
              <a:rPr lang="en-US" altLang="zh-CN" sz="1600" dirty="0" err="1"/>
              <a:t>ServletContext</a:t>
            </a:r>
            <a:endParaRPr lang="en-US" altLang="zh-CN" sz="1600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其参数在</a:t>
            </a:r>
            <a:r>
              <a:rPr lang="en-US" altLang="zh-CN" sz="1600" dirty="0"/>
              <a:t>DD</a:t>
            </a:r>
            <a:r>
              <a:rPr lang="zh-CN" altLang="en-US" sz="1600" dirty="0"/>
              <a:t>中配置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700" dirty="0" err="1"/>
              <a:t>ServletContext</a:t>
            </a:r>
            <a:endParaRPr lang="en-US" altLang="zh-CN" sz="1700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每个</a:t>
            </a:r>
            <a:r>
              <a:rPr lang="en-US" altLang="zh-CN" sz="1600" dirty="0"/>
              <a:t>web</a:t>
            </a:r>
            <a:r>
              <a:rPr lang="zh-CN" altLang="en-US" sz="1600" dirty="0"/>
              <a:t>应用都有一个</a:t>
            </a:r>
            <a:r>
              <a:rPr lang="en-US" altLang="zh-CN" sz="1600" dirty="0" err="1"/>
              <a:t>ServletContext</a:t>
            </a:r>
            <a:endParaRPr lang="en-US" altLang="zh-CN" sz="1600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用于访问</a:t>
            </a:r>
            <a:r>
              <a:rPr lang="en-US" altLang="zh-CN" sz="1600" dirty="0"/>
              <a:t>web</a:t>
            </a:r>
            <a:r>
              <a:rPr lang="zh-CN" altLang="en-US" sz="1600" dirty="0"/>
              <a:t>应用的参数（在</a:t>
            </a:r>
            <a:r>
              <a:rPr lang="en-US" altLang="zh-CN" sz="1600" dirty="0"/>
              <a:t>DD</a:t>
            </a:r>
            <a:r>
              <a:rPr lang="zh-CN" altLang="en-US" sz="1600" dirty="0"/>
              <a:t>中配置）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用于获取服务器信息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1600" dirty="0"/>
              <a:t>存放其它公用信息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49D48ED-69BE-457D-93E6-9806174C1A8D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0C751-3650-426A-AD82-45E3E165CF9E}" type="slidenum">
              <a:rPr lang="zh-CN" altLang="en-US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/>
              <a:t>Servlet</a:t>
            </a:r>
            <a:r>
              <a:rPr lang="zh-CN" altLang="en-US" sz="3300"/>
              <a:t>部署描述符文件</a:t>
            </a:r>
            <a:endParaRPr lang="en-US" altLang="zh-CN" sz="3300"/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1900"/>
              <a:t>部署描述符文件</a:t>
            </a:r>
            <a:r>
              <a:rPr lang="en-US" altLang="zh-CN" sz="1900"/>
              <a:t>:  WEB-INF/web.xml</a:t>
            </a: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1" eaLnBrk="1" hangingPunct="1">
              <a:lnSpc>
                <a:spcPct val="80000"/>
              </a:lnSpc>
            </a:pPr>
            <a:endParaRPr lang="zh-CN" altLang="en-US" sz="1900"/>
          </a:p>
          <a:p>
            <a:pPr lvl="2" eaLnBrk="1" hangingPunct="1">
              <a:lnSpc>
                <a:spcPct val="80000"/>
              </a:lnSpc>
            </a:pPr>
            <a:r>
              <a:rPr lang="zh-CN" altLang="en-US" sz="1800"/>
              <a:t>每个</a:t>
            </a:r>
            <a:r>
              <a:rPr lang="en-US" altLang="zh-CN" sz="1800"/>
              <a:t>web</a:t>
            </a:r>
            <a:r>
              <a:rPr lang="zh-CN" altLang="en-US" sz="1800"/>
              <a:t>应用都有一个部署描述符文件（</a:t>
            </a:r>
            <a:r>
              <a:rPr lang="en-US" altLang="zh-CN" sz="1800"/>
              <a:t>DD</a:t>
            </a:r>
            <a:r>
              <a:rPr lang="zh-CN" altLang="en-US" sz="1800"/>
              <a:t>）</a:t>
            </a:r>
          </a:p>
          <a:p>
            <a:pPr lvl="2" eaLnBrk="1" hangingPunct="1">
              <a:lnSpc>
                <a:spcPct val="80000"/>
              </a:lnSpc>
            </a:pPr>
            <a:r>
              <a:rPr lang="zh-CN" altLang="en-US" sz="1800"/>
              <a:t>一个</a:t>
            </a:r>
            <a:r>
              <a:rPr lang="en-US" altLang="zh-CN" sz="1800"/>
              <a:t>DD</a:t>
            </a:r>
            <a:r>
              <a:rPr lang="zh-CN" altLang="en-US" sz="1800"/>
              <a:t>可以定义多个</a:t>
            </a:r>
            <a:r>
              <a:rPr lang="en-US" altLang="zh-CN" sz="1800"/>
              <a:t>servlets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/>
              <a:t>&lt;servlet-name&gt;</a:t>
            </a:r>
            <a:r>
              <a:rPr lang="zh-CN" altLang="en-US" sz="1800"/>
              <a:t>将</a:t>
            </a:r>
            <a:r>
              <a:rPr lang="en-US" altLang="zh-CN" sz="1800"/>
              <a:t>&lt;servlet&gt;</a:t>
            </a:r>
            <a:r>
              <a:rPr lang="zh-CN" altLang="en-US" sz="1800"/>
              <a:t>元素绑定到</a:t>
            </a:r>
            <a:r>
              <a:rPr lang="en-US" altLang="zh-CN" sz="1800"/>
              <a:t>&lt;servlet-mapping&gt;</a:t>
            </a:r>
            <a:r>
              <a:rPr lang="zh-CN" altLang="en-US" sz="1800"/>
              <a:t>元素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/>
              <a:t>&lt;servlet-class&gt;</a:t>
            </a:r>
            <a:r>
              <a:rPr lang="zh-CN" altLang="en-US" sz="1800"/>
              <a:t>是</a:t>
            </a:r>
            <a:r>
              <a:rPr lang="en-US" altLang="zh-CN" sz="1800"/>
              <a:t>Java</a:t>
            </a:r>
            <a:r>
              <a:rPr lang="zh-CN" altLang="en-US" sz="1800"/>
              <a:t>类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/>
              <a:t>&lt;url-pattern&gt;</a:t>
            </a:r>
            <a:r>
              <a:rPr lang="zh-CN" altLang="en-US" sz="1800"/>
              <a:t>是客户端用于请求</a:t>
            </a:r>
            <a:r>
              <a:rPr lang="en-US" altLang="zh-CN" sz="1800"/>
              <a:t>servlet</a:t>
            </a:r>
            <a:r>
              <a:rPr lang="zh-CN" altLang="en-US" sz="1800"/>
              <a:t>的名字</a:t>
            </a:r>
          </a:p>
        </p:txBody>
      </p:sp>
      <p:graphicFrame>
        <p:nvGraphicFramePr>
          <p:cNvPr id="5122" name="Object 12"/>
          <p:cNvGraphicFramePr>
            <a:graphicFrameLocks noChangeAspect="1"/>
          </p:cNvGraphicFramePr>
          <p:nvPr/>
        </p:nvGraphicFramePr>
        <p:xfrm>
          <a:off x="684213" y="1341438"/>
          <a:ext cx="8208962" cy="338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870596" imgH="2467043" progId="Visio.Drawing.11">
                  <p:embed/>
                </p:oleObj>
              </mc:Choice>
              <mc:Fallback>
                <p:oleObj name="Visio" r:id="rId2" imgW="4870596" imgH="2467043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341438"/>
                        <a:ext cx="8208962" cy="33829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0922614-AA1F-4684-85A2-DCCBD98577C4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787A86-284F-4CDB-9E9E-93CFC1B85C5F}" type="slidenum">
              <a:rPr lang="zh-CN" altLang="en-US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/>
              <a:t>Servlet</a:t>
            </a:r>
            <a:r>
              <a:rPr lang="zh-CN" altLang="en-US" sz="3300"/>
              <a:t>部署描述符文件</a:t>
            </a:r>
            <a:endParaRPr lang="en-US" altLang="zh-CN" sz="3300"/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981075"/>
            <a:ext cx="7893050" cy="4310063"/>
          </a:xfrm>
        </p:spPr>
        <p:txBody>
          <a:bodyPr/>
          <a:lstStyle/>
          <a:p>
            <a:pPr lvl="1" eaLnBrk="1" hangingPunct="1"/>
            <a:r>
              <a:rPr lang="zh-CN" altLang="en-US" sz="2200" dirty="0"/>
              <a:t>将应用部署到</a:t>
            </a:r>
            <a:r>
              <a:rPr lang="en-US" altLang="zh-CN" sz="2200" dirty="0"/>
              <a:t>Web</a:t>
            </a:r>
            <a:r>
              <a:rPr lang="zh-CN" altLang="en-US" sz="2200" dirty="0"/>
              <a:t>服务器中</a:t>
            </a:r>
          </a:p>
          <a:p>
            <a:pPr lvl="2" eaLnBrk="1" hangingPunct="1"/>
            <a:r>
              <a:rPr lang="zh-CN" altLang="en-US" sz="2100" dirty="0"/>
              <a:t>自动部署</a:t>
            </a:r>
          </a:p>
          <a:p>
            <a:pPr lvl="2" eaLnBrk="1" hangingPunct="1"/>
            <a:r>
              <a:rPr lang="zh-CN" altLang="en-US" sz="2100" dirty="0"/>
              <a:t>手动部署</a:t>
            </a:r>
          </a:p>
          <a:p>
            <a:pPr lvl="3" eaLnBrk="1" hangingPunct="1"/>
            <a:r>
              <a:rPr lang="zh-CN" altLang="en-US" sz="1800" dirty="0"/>
              <a:t>编译</a:t>
            </a:r>
            <a:r>
              <a:rPr lang="en-US" altLang="zh-CN" sz="1800" dirty="0" err="1"/>
              <a:t>servlet</a:t>
            </a:r>
            <a:r>
              <a:rPr lang="en-US" altLang="zh-CN" sz="1800" dirty="0"/>
              <a:t>(tomcat6,lib</a:t>
            </a:r>
            <a:r>
              <a:rPr lang="zh-CN" altLang="en-US" sz="1800" dirty="0"/>
              <a:t>目录在</a:t>
            </a:r>
            <a:r>
              <a:rPr lang="en-US" altLang="zh-CN" sz="1800" dirty="0"/>
              <a:t>tomcat</a:t>
            </a:r>
            <a:r>
              <a:rPr lang="zh-CN" altLang="en-US" sz="1800" dirty="0"/>
              <a:t>安装目录下）</a:t>
            </a:r>
          </a:p>
          <a:p>
            <a:pPr lvl="3" eaLnBrk="1" hangingPunct="1"/>
            <a:endParaRPr lang="en-US" altLang="zh-CN" sz="1800" dirty="0"/>
          </a:p>
          <a:p>
            <a:pPr lvl="3" eaLnBrk="1" hangingPunct="1"/>
            <a:endParaRPr lang="en-US" altLang="zh-CN" sz="1800" dirty="0"/>
          </a:p>
          <a:p>
            <a:pPr lvl="3" eaLnBrk="1" hangingPunct="1"/>
            <a:endParaRPr lang="zh-CN" altLang="en-US" sz="1800" dirty="0"/>
          </a:p>
          <a:p>
            <a:pPr lvl="3" eaLnBrk="1" hangingPunct="1"/>
            <a:r>
              <a:rPr lang="zh-CN" altLang="en-US" sz="1800" dirty="0"/>
              <a:t>拷贝</a:t>
            </a:r>
            <a:r>
              <a:rPr lang="en-US" altLang="zh-CN" sz="1800" dirty="0" err="1"/>
              <a:t>FirstServlet.class</a:t>
            </a:r>
            <a:r>
              <a:rPr lang="zh-CN" altLang="en-US" sz="1800" dirty="0"/>
              <a:t>至</a:t>
            </a:r>
            <a:r>
              <a:rPr lang="en-US" altLang="zh-CN" sz="1800" dirty="0"/>
              <a:t>WEB-INF/classes</a:t>
            </a:r>
            <a:r>
              <a:rPr lang="zh-CN" altLang="en-US" sz="1800" dirty="0"/>
              <a:t>拷贝</a:t>
            </a:r>
            <a:r>
              <a:rPr lang="en-US" altLang="zh-CN" sz="1800" dirty="0"/>
              <a:t>web.xml</a:t>
            </a:r>
            <a:r>
              <a:rPr lang="zh-CN" altLang="en-US" sz="1800" dirty="0"/>
              <a:t>至</a:t>
            </a:r>
            <a:r>
              <a:rPr lang="en-US" altLang="zh-CN" sz="1800" dirty="0"/>
              <a:t>WEB-INF</a:t>
            </a:r>
            <a:r>
              <a:rPr lang="zh-CN" altLang="en-US" sz="1800" dirty="0"/>
              <a:t>中</a:t>
            </a:r>
          </a:p>
          <a:p>
            <a:pPr lvl="1" eaLnBrk="1" hangingPunct="1"/>
            <a:r>
              <a:rPr lang="zh-CN" altLang="en-US" sz="2200" dirty="0"/>
              <a:t>启动</a:t>
            </a:r>
            <a:r>
              <a:rPr lang="en-US" altLang="zh-CN" sz="2200" dirty="0"/>
              <a:t>Tomcat</a:t>
            </a:r>
          </a:p>
          <a:p>
            <a:pPr lvl="1" eaLnBrk="1" hangingPunct="1"/>
            <a:r>
              <a:rPr lang="zh-CN" altLang="en-US" sz="2200" dirty="0"/>
              <a:t>打开浏览器到如下网址：</a:t>
            </a:r>
            <a:r>
              <a:rPr lang="en-US" altLang="zh-CN" sz="2200" dirty="0"/>
              <a:t>http://localhost:8080/ch01/Serv1</a:t>
            </a:r>
          </a:p>
        </p:txBody>
      </p:sp>
      <p:sp>
        <p:nvSpPr>
          <p:cNvPr id="6151" name="Text Box 6"/>
          <p:cNvSpPr txBox="1">
            <a:spLocks noChangeArrowheads="1"/>
          </p:cNvSpPr>
          <p:nvPr/>
        </p:nvSpPr>
        <p:spPr bwMode="auto">
          <a:xfrm>
            <a:off x="8388350" y="4365625"/>
            <a:ext cx="82867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600"/>
              <a:t>FirstServlet.java</a:t>
            </a:r>
          </a:p>
        </p:txBody>
      </p:sp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395288" y="2492375"/>
          <a:ext cx="8497887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30588" imgH="691745" progId="Visio.Drawing.11">
                  <p:embed/>
                </p:oleObj>
              </mc:Choice>
              <mc:Fallback>
                <p:oleObj name="Visio" r:id="rId2" imgW="4330588" imgH="691745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92375"/>
                        <a:ext cx="8497887" cy="90328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本章主要内容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Servlet</a:t>
            </a:r>
            <a:r>
              <a:rPr lang="zh-CN" altLang="en-US" dirty="0"/>
              <a:t>生命周期</a:t>
            </a:r>
          </a:p>
          <a:p>
            <a:r>
              <a:rPr lang="en-US" dirty="0" err="1"/>
              <a:t>Servlet</a:t>
            </a:r>
            <a:r>
              <a:rPr lang="zh-CN" altLang="en-US" dirty="0"/>
              <a:t>主要接口</a:t>
            </a:r>
          </a:p>
          <a:p>
            <a:r>
              <a:rPr lang="zh-CN" altLang="en-US" dirty="0"/>
              <a:t>请求和响应</a:t>
            </a:r>
          </a:p>
          <a:p>
            <a:r>
              <a:rPr lang="zh-CN" altLang="en-US" dirty="0"/>
              <a:t>过滤器与监听器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C06151-19F7-45FB-AB19-70A198099733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756D64-B56A-4133-A26D-32C809BEC9C1}" type="slidenum">
              <a:rPr lang="zh-CN" altLang="en-US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/>
              <a:t>Servlet</a:t>
            </a:r>
            <a:r>
              <a:rPr lang="zh-CN" altLang="en-US"/>
              <a:t>被执行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5184775"/>
          </a:xfrm>
        </p:spPr>
        <p:txBody>
          <a:bodyPr/>
          <a:lstStyle/>
          <a:p>
            <a:pPr eaLnBrk="1" hangingPunct="1"/>
            <a:r>
              <a:rPr lang="zh-CN" altLang="en-US" dirty="0"/>
              <a:t>容器怎样找到</a:t>
            </a:r>
            <a:r>
              <a:rPr lang="en-US" altLang="zh-CN" dirty="0" err="1"/>
              <a:t>servlet</a:t>
            </a:r>
            <a:endParaRPr lang="en-US" altLang="zh-CN" dirty="0"/>
          </a:p>
          <a:p>
            <a:pPr lvl="1" eaLnBrk="1" hangingPunct="1"/>
            <a:r>
              <a:rPr lang="en-US" altLang="zh-CN" dirty="0" err="1"/>
              <a:t>Servlet</a:t>
            </a:r>
            <a:r>
              <a:rPr lang="en-US" altLang="zh-CN" dirty="0">
                <a:latin typeface="Arial" charset="0"/>
              </a:rPr>
              <a:t>——</a:t>
            </a:r>
            <a:r>
              <a:rPr lang="zh-CN" altLang="en-US" dirty="0"/>
              <a:t>狡兔三窟</a:t>
            </a:r>
          </a:p>
          <a:p>
            <a:pPr lvl="2" eaLnBrk="1" hangingPunct="1"/>
            <a:r>
              <a:rPr lang="zh-CN" altLang="en-US" sz="2500" dirty="0"/>
              <a:t>客户端名：</a:t>
            </a:r>
            <a:r>
              <a:rPr lang="en-US" altLang="zh-CN" sz="2500" dirty="0"/>
              <a:t>URL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CN" sz="2500" dirty="0"/>
              <a:t>   </a:t>
            </a:r>
            <a:r>
              <a:rPr lang="en-US" altLang="zh-CN" sz="2500" dirty="0">
                <a:latin typeface="Arial" charset="0"/>
              </a:rPr>
              <a:t>……</a:t>
            </a:r>
            <a:r>
              <a:rPr lang="en-US" altLang="zh-CN" sz="2500" dirty="0"/>
              <a:t>/</a:t>
            </a:r>
            <a:r>
              <a:rPr lang="en-US" altLang="zh-CN" sz="2500" dirty="0" err="1"/>
              <a:t>helloWorld</a:t>
            </a:r>
            <a:endParaRPr lang="en-US" altLang="zh-CN" sz="2500" dirty="0"/>
          </a:p>
          <a:p>
            <a:pPr lvl="2" eaLnBrk="1" hangingPunct="1"/>
            <a:r>
              <a:rPr lang="zh-CN" altLang="en-US" sz="2500" dirty="0"/>
              <a:t>部署名：内部保密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zh-CN" altLang="en-US" sz="2500" dirty="0"/>
              <a:t>   </a:t>
            </a:r>
            <a:r>
              <a:rPr lang="en-US" altLang="zh-CN" sz="2500" dirty="0"/>
              <a:t>Serv1</a:t>
            </a:r>
            <a:endParaRPr lang="zh-CN" altLang="en-US" sz="2500" dirty="0"/>
          </a:p>
          <a:p>
            <a:pPr lvl="2" eaLnBrk="1" hangingPunct="1"/>
            <a:r>
              <a:rPr lang="zh-CN" altLang="en-US" sz="2500" dirty="0"/>
              <a:t>真实名：文件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zh-CN" altLang="en-US" sz="2500" dirty="0"/>
              <a:t>   </a:t>
            </a:r>
            <a:r>
              <a:rPr lang="en-US" altLang="zh-CN" sz="2500" dirty="0" err="1"/>
              <a:t>FirstSerlvet.class</a:t>
            </a:r>
            <a:endParaRPr lang="en-US" altLang="zh-CN" sz="2500" dirty="0"/>
          </a:p>
          <a:p>
            <a:pPr lvl="1" eaLnBrk="1" hangingPunct="1"/>
            <a:r>
              <a:rPr lang="en-US" altLang="zh-CN" sz="2800" dirty="0" err="1"/>
              <a:t>Servlet</a:t>
            </a:r>
            <a:r>
              <a:rPr lang="zh-CN" altLang="en-US" sz="2800" dirty="0"/>
              <a:t>映射机制提高了应用程序的柔性和安全性！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AE7BE91-22C4-413B-AD8E-F87287E12A2D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6E6246-869D-4E9B-814F-8F8934170B62}" type="slidenum">
              <a:rPr lang="zh-CN" altLang="en-US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sz="3300"/>
              <a:t>部署描述符文件（续）</a:t>
            </a:r>
            <a:endParaRPr lang="en-US" altLang="zh-CN" sz="3300"/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981075"/>
            <a:ext cx="8001000" cy="5111750"/>
          </a:xfrm>
        </p:spPr>
        <p:txBody>
          <a:bodyPr/>
          <a:lstStyle/>
          <a:p>
            <a:pPr eaLnBrk="1" hangingPunct="1"/>
            <a:r>
              <a:rPr lang="en-US" altLang="zh-CN"/>
              <a:t>The DD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&lt;web-app ...&gt;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&lt;servlet&gt;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  &lt;servlet-name&gt;</a:t>
            </a:r>
            <a:r>
              <a:rPr lang="en-US" altLang="zh-CN" sz="1600" b="1"/>
              <a:t>Internal name 1</a:t>
            </a:r>
            <a:r>
              <a:rPr lang="en-US" altLang="zh-CN" sz="1600"/>
              <a:t>&lt;/servlet-name&gt;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  &lt;servlet-class&gt;</a:t>
            </a:r>
            <a:r>
              <a:rPr lang="en-US" altLang="zh-CN" sz="1600" b="1"/>
              <a:t>foo.Servlet1</a:t>
            </a:r>
            <a:r>
              <a:rPr lang="en-US" altLang="zh-CN" sz="1600"/>
              <a:t>&lt;/servlet-class&gt;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&lt;/servlet&gt;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&lt;servlet&gt;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  &lt;servlet-name&gt;</a:t>
            </a:r>
            <a:r>
              <a:rPr lang="en-US" altLang="zh-CN" sz="1600" b="1"/>
              <a:t>Internal name 2</a:t>
            </a:r>
            <a:r>
              <a:rPr lang="en-US" altLang="zh-CN" sz="1600"/>
              <a:t>&lt;/servlet-name&gt;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  &lt;servlet-class&gt;</a:t>
            </a:r>
            <a:r>
              <a:rPr lang="en-US" altLang="zh-CN" sz="1600" b="1"/>
              <a:t>foo.Servlet2</a:t>
            </a:r>
            <a:r>
              <a:rPr lang="en-US" altLang="zh-CN" sz="1600"/>
              <a:t>&lt;/servlet-class&gt;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&lt;/servlet&gt;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&lt;servlet-mapping&gt;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  &lt;servlet-name&gt;</a:t>
            </a:r>
            <a:r>
              <a:rPr lang="en-US" altLang="zh-CN" sz="1600" b="1"/>
              <a:t>Internal name 1</a:t>
            </a:r>
            <a:r>
              <a:rPr lang="en-US" altLang="zh-CN" sz="1600"/>
              <a:t>&lt;/servlet-name&gt;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  &lt;url-pattern&gt;</a:t>
            </a:r>
            <a:r>
              <a:rPr lang="en-US" altLang="zh-CN" sz="1600" b="1"/>
              <a:t>/Public1</a:t>
            </a:r>
            <a:r>
              <a:rPr lang="en-US" altLang="zh-CN" sz="1600"/>
              <a:t>&lt;/url-pattern&gt;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&lt;/servlet-mapping&gt;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&lt;servlet-mapping&gt;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  &lt;servlet-name&gt;</a:t>
            </a:r>
            <a:r>
              <a:rPr lang="en-US" altLang="zh-CN" sz="1600" b="1"/>
              <a:t>Internal name 2</a:t>
            </a:r>
            <a:r>
              <a:rPr lang="en-US" altLang="zh-CN" sz="1600"/>
              <a:t>&lt;/servlet-name&gt;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  &lt;url-pattern&gt;</a:t>
            </a:r>
            <a:r>
              <a:rPr lang="en-US" altLang="zh-CN" sz="1600" b="1"/>
              <a:t>/Public2</a:t>
            </a:r>
            <a:r>
              <a:rPr lang="en-US" altLang="zh-CN" sz="1600"/>
              <a:t>&lt;/url-pattern&gt;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  &lt;/servlet-mapping&gt;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600"/>
              <a:t>&lt;/web-app&gt;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7C4871-2EC5-4204-BECC-94B874A750F9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AF084-2B48-4F9E-B3C9-5D00CA3E5685}" type="slidenum">
              <a:rPr lang="zh-CN" altLang="en-US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sz="3300"/>
              <a:t>部署描述符文件（续）</a:t>
            </a:r>
            <a:endParaRPr lang="en-US" altLang="zh-CN" sz="3300"/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981075"/>
            <a:ext cx="8001000" cy="5111750"/>
          </a:xfrm>
        </p:spPr>
        <p:txBody>
          <a:bodyPr/>
          <a:lstStyle/>
          <a:p>
            <a:pPr lvl="1" eaLnBrk="1" hangingPunct="1"/>
            <a:r>
              <a:rPr lang="en-US" altLang="zh-CN" sz="3000"/>
              <a:t>DD</a:t>
            </a:r>
            <a:r>
              <a:rPr lang="zh-CN" altLang="en-US" sz="3000"/>
              <a:t>的好处</a:t>
            </a:r>
          </a:p>
          <a:p>
            <a:pPr lvl="2" eaLnBrk="1" hangingPunct="1"/>
            <a:r>
              <a:rPr lang="zh-CN" altLang="en-US" sz="2900"/>
              <a:t>基本不需要修改经过测试的代码</a:t>
            </a:r>
          </a:p>
          <a:p>
            <a:pPr lvl="2" eaLnBrk="1" hangingPunct="1"/>
            <a:r>
              <a:rPr lang="zh-CN" altLang="en-US" sz="2900"/>
              <a:t>可以利用</a:t>
            </a:r>
            <a:r>
              <a:rPr lang="en-US" altLang="zh-CN" sz="2900"/>
              <a:t>DD</a:t>
            </a:r>
            <a:r>
              <a:rPr lang="zh-CN" altLang="en-US" sz="2900"/>
              <a:t>优化应用程序性能，甚至不写任何代码</a:t>
            </a:r>
          </a:p>
          <a:p>
            <a:pPr lvl="2" eaLnBrk="1" hangingPunct="1"/>
            <a:r>
              <a:rPr lang="zh-CN" altLang="en-US" sz="2900"/>
              <a:t>使应用程序能够适应不同的资源，如数据库，不需要重新编译和测试代码</a:t>
            </a:r>
          </a:p>
          <a:p>
            <a:pPr lvl="2" eaLnBrk="1" hangingPunct="1"/>
            <a:r>
              <a:rPr lang="zh-CN" altLang="en-US" sz="2900"/>
              <a:t>使得维护动态安全性变得非常容易，如</a:t>
            </a:r>
            <a:r>
              <a:rPr lang="en-US" altLang="zh-CN" sz="2900"/>
              <a:t>ACL</a:t>
            </a:r>
            <a:r>
              <a:rPr lang="zh-CN" altLang="en-US" sz="2900"/>
              <a:t>和安全角色</a:t>
            </a:r>
          </a:p>
          <a:p>
            <a:pPr lvl="2" eaLnBrk="1" hangingPunct="1"/>
            <a:r>
              <a:rPr lang="zh-CN" altLang="en-US" sz="2900"/>
              <a:t>可以让非程序员修改和部署</a:t>
            </a:r>
            <a:r>
              <a:rPr lang="en-US" altLang="zh-CN" sz="2900"/>
              <a:t>web</a:t>
            </a:r>
            <a:r>
              <a:rPr lang="zh-CN" altLang="en-US" sz="2900"/>
              <a:t>应用程序，而程序员关注更重要的事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4068971-FC92-4D34-862C-7C99D7DB7789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18A8FB-9604-4572-9C1B-55E593859453}" type="slidenum">
              <a:rPr lang="zh-CN" altLang="en-US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、请求和响应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81075"/>
            <a:ext cx="8326437" cy="4965700"/>
          </a:xfrm>
        </p:spPr>
        <p:txBody>
          <a:bodyPr/>
          <a:lstStyle/>
          <a:p>
            <a:pPr eaLnBrk="1" hangingPunct="1"/>
            <a:r>
              <a:rPr lang="zh-CN" altLang="en-US"/>
              <a:t>如何处理请求？</a:t>
            </a:r>
          </a:p>
          <a:p>
            <a:pPr lvl="1" eaLnBrk="1" hangingPunct="1"/>
            <a:r>
              <a:rPr lang="en-US" altLang="zh-CN"/>
              <a:t>service()</a:t>
            </a:r>
            <a:r>
              <a:rPr lang="zh-CN" altLang="en-US"/>
              <a:t>根据客户端请求的</a:t>
            </a:r>
            <a:r>
              <a:rPr lang="en-US" altLang="zh-CN"/>
              <a:t>HTTP</a:t>
            </a:r>
            <a:r>
              <a:rPr lang="zh-CN" altLang="en-US"/>
              <a:t>方法，确定调用什么</a:t>
            </a:r>
            <a:r>
              <a:rPr lang="en-US" altLang="zh-CN"/>
              <a:t>doXXX()</a:t>
            </a:r>
            <a:r>
              <a:rPr lang="zh-CN" altLang="en-US"/>
              <a:t>方法</a:t>
            </a:r>
          </a:p>
          <a:p>
            <a:pPr lvl="1" eaLnBrk="1" hangingPunct="1"/>
            <a:r>
              <a:rPr lang="zh-CN" altLang="en-US"/>
              <a:t>对几乎所有</a:t>
            </a:r>
            <a:r>
              <a:rPr lang="en-US" altLang="zh-CN"/>
              <a:t>servlet</a:t>
            </a:r>
            <a:r>
              <a:rPr lang="zh-CN" altLang="en-US"/>
              <a:t>开发者，只会使用</a:t>
            </a:r>
            <a:r>
              <a:rPr lang="en-US" altLang="zh-CN"/>
              <a:t>doGet()</a:t>
            </a:r>
            <a:r>
              <a:rPr lang="zh-CN" altLang="en-US"/>
              <a:t>和</a:t>
            </a:r>
            <a:r>
              <a:rPr lang="en-US" altLang="zh-CN"/>
              <a:t>doPost()</a:t>
            </a:r>
          </a:p>
          <a:p>
            <a:pPr eaLnBrk="1" hangingPunct="1"/>
            <a:r>
              <a:rPr lang="en-US" altLang="zh-CN"/>
              <a:t>GET</a:t>
            </a:r>
            <a:r>
              <a:rPr lang="zh-CN" altLang="en-US"/>
              <a:t>和</a:t>
            </a:r>
            <a:r>
              <a:rPr lang="en-US" altLang="zh-CN"/>
              <a:t>POST</a:t>
            </a:r>
            <a:r>
              <a:rPr lang="zh-CN" altLang="en-US"/>
              <a:t>的再讨论</a:t>
            </a:r>
          </a:p>
          <a:p>
            <a:pPr lvl="1" eaLnBrk="1" hangingPunct="1"/>
            <a:r>
              <a:rPr lang="zh-CN" altLang="en-US"/>
              <a:t>幂等性（</a:t>
            </a:r>
            <a:r>
              <a:rPr lang="en-US" altLang="zh-CN"/>
              <a:t>idempotent</a:t>
            </a:r>
            <a:r>
              <a:rPr lang="zh-CN" altLang="en-US"/>
              <a:t>）</a:t>
            </a:r>
          </a:p>
          <a:p>
            <a:pPr lvl="2" eaLnBrk="1" hangingPunct="1"/>
            <a:r>
              <a:rPr lang="zh-CN" altLang="en-US" sz="2500"/>
              <a:t>可以执行两次相同的请求而不会在服务器端产生不良结果</a:t>
            </a:r>
          </a:p>
          <a:p>
            <a:pPr lvl="2" eaLnBrk="1" hangingPunct="1"/>
            <a:r>
              <a:rPr lang="zh-CN" altLang="en-US" sz="2500"/>
              <a:t>相同的请求总是返回相同的响应</a:t>
            </a:r>
          </a:p>
          <a:p>
            <a:pPr lvl="1" eaLnBrk="1" hangingPunct="1"/>
            <a:r>
              <a:rPr lang="en-US" altLang="zh-CN"/>
              <a:t>HTTP1.1</a:t>
            </a:r>
            <a:r>
              <a:rPr lang="zh-CN" altLang="en-US"/>
              <a:t>规定</a:t>
            </a:r>
            <a:r>
              <a:rPr lang="en-US" altLang="zh-CN"/>
              <a:t>GET</a:t>
            </a:r>
            <a:r>
              <a:rPr lang="zh-CN" altLang="en-US"/>
              <a:t>是幂等的，</a:t>
            </a:r>
            <a:r>
              <a:rPr lang="en-US" altLang="zh-CN"/>
              <a:t>POST</a:t>
            </a:r>
            <a:r>
              <a:rPr lang="zh-CN" altLang="en-US"/>
              <a:t>是非幂等的</a:t>
            </a:r>
          </a:p>
          <a:p>
            <a:pPr lvl="1" eaLnBrk="1" hangingPunct="1"/>
            <a:r>
              <a:rPr lang="zh-CN" altLang="en-US"/>
              <a:t>幂等使你能够重复执行操作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61253D8-9792-4E56-A3DC-674F1C68240E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AC6D15-7500-4622-9819-D7DB95DC4DD0}" type="slidenum">
              <a:rPr lang="zh-CN" altLang="en-US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、请求和响应</a:t>
            </a:r>
          </a:p>
        </p:txBody>
      </p: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1052513"/>
            <a:ext cx="6108700" cy="516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20D1D6B-5C4F-46E3-993E-E7BF1E32BCE3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998F62-DC80-4ECB-B5DA-D27AB5338DE0}" type="slidenum">
              <a:rPr lang="zh-CN" altLang="en-US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、请求和响应</a:t>
            </a:r>
          </a:p>
        </p:txBody>
      </p:sp>
      <p:sp>
        <p:nvSpPr>
          <p:cNvPr id="71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81075"/>
            <a:ext cx="3925887" cy="5184775"/>
          </a:xfrm>
        </p:spPr>
        <p:txBody>
          <a:bodyPr/>
          <a:lstStyle/>
          <a:p>
            <a:pPr eaLnBrk="1" hangingPunct="1"/>
            <a:r>
              <a:rPr lang="zh-CN" altLang="en-US" sz="2300"/>
              <a:t>例子</a:t>
            </a:r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346200" y="1635125"/>
          <a:ext cx="65817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685081" imgH="285598" progId="Visio.Drawing.11">
                  <p:embed/>
                </p:oleObj>
              </mc:Choice>
              <mc:Fallback>
                <p:oleObj name="Visio" r:id="rId2" imgW="4685081" imgH="28559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1635125"/>
                        <a:ext cx="658177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5"/>
          <p:cNvGraphicFramePr>
            <a:graphicFrameLocks noChangeAspect="1"/>
          </p:cNvGraphicFramePr>
          <p:nvPr/>
        </p:nvGraphicFramePr>
        <p:xfrm>
          <a:off x="1260475" y="2708275"/>
          <a:ext cx="5183188" cy="280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351276" imgH="1809598" progId="Visio.Drawing.11">
                  <p:embed/>
                </p:oleObj>
              </mc:Choice>
              <mc:Fallback>
                <p:oleObj name="Visio" r:id="rId4" imgW="3351276" imgH="1809598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2708275"/>
                        <a:ext cx="5183188" cy="280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Oval 6"/>
          <p:cNvSpPr>
            <a:spLocks noChangeArrowheads="1"/>
          </p:cNvSpPr>
          <p:nvPr/>
        </p:nvSpPr>
        <p:spPr bwMode="auto">
          <a:xfrm>
            <a:off x="2195513" y="1628775"/>
            <a:ext cx="4105275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7" name="AutoShape 7"/>
          <p:cNvSpPr>
            <a:spLocks noChangeArrowheads="1"/>
          </p:cNvSpPr>
          <p:nvPr/>
        </p:nvSpPr>
        <p:spPr bwMode="auto">
          <a:xfrm>
            <a:off x="5724525" y="765175"/>
            <a:ext cx="1800225" cy="647700"/>
          </a:xfrm>
          <a:prstGeom prst="wedgeRectCallout">
            <a:avLst>
              <a:gd name="adj1" fmla="val -38097"/>
              <a:gd name="adj2" fmla="val 88481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600"/>
              <a:t>简单的超链接一般是</a:t>
            </a:r>
            <a:r>
              <a:rPr lang="en-US" altLang="zh-CN" sz="1600"/>
              <a:t>GET</a:t>
            </a:r>
            <a:r>
              <a:rPr lang="zh-CN" altLang="en-US" sz="1600"/>
              <a:t>请求</a:t>
            </a:r>
          </a:p>
        </p:txBody>
      </p:sp>
      <p:sp>
        <p:nvSpPr>
          <p:cNvPr id="7178" name="Oval 8"/>
          <p:cNvSpPr>
            <a:spLocks noChangeArrowheads="1"/>
          </p:cNvSpPr>
          <p:nvPr/>
        </p:nvSpPr>
        <p:spPr bwMode="auto">
          <a:xfrm>
            <a:off x="1979613" y="2781300"/>
            <a:ext cx="1584325" cy="2889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9" name="Oval 9"/>
          <p:cNvSpPr>
            <a:spLocks noChangeArrowheads="1"/>
          </p:cNvSpPr>
          <p:nvPr/>
        </p:nvSpPr>
        <p:spPr bwMode="auto">
          <a:xfrm>
            <a:off x="2484438" y="4724400"/>
            <a:ext cx="1584325" cy="2889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0" name="AutoShape 10"/>
          <p:cNvSpPr>
            <a:spLocks noChangeArrowheads="1"/>
          </p:cNvSpPr>
          <p:nvPr/>
        </p:nvSpPr>
        <p:spPr bwMode="auto">
          <a:xfrm>
            <a:off x="3419475" y="3573463"/>
            <a:ext cx="2665413" cy="647700"/>
          </a:xfrm>
          <a:prstGeom prst="wedgeRectCallout">
            <a:avLst>
              <a:gd name="adj1" fmla="val -55301"/>
              <a:gd name="adj2" fmla="val -133333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600"/>
              <a:t>明确指明使用</a:t>
            </a:r>
            <a:r>
              <a:rPr lang="en-US" altLang="zh-CN" sz="1600"/>
              <a:t>POST</a:t>
            </a:r>
            <a:r>
              <a:rPr lang="zh-CN" altLang="en-US" sz="1600"/>
              <a:t>方法，省略不写缺省为</a:t>
            </a:r>
            <a:r>
              <a:rPr lang="en-US" altLang="zh-CN" sz="1600"/>
              <a:t>GET</a:t>
            </a:r>
          </a:p>
        </p:txBody>
      </p:sp>
      <p:sp>
        <p:nvSpPr>
          <p:cNvPr id="7181" name="AutoShape 11"/>
          <p:cNvSpPr>
            <a:spLocks noChangeArrowheads="1"/>
          </p:cNvSpPr>
          <p:nvPr/>
        </p:nvSpPr>
        <p:spPr bwMode="auto">
          <a:xfrm>
            <a:off x="4500563" y="4797425"/>
            <a:ext cx="2663825" cy="647700"/>
          </a:xfrm>
          <a:prstGeom prst="wedgeRectCallout">
            <a:avLst>
              <a:gd name="adj1" fmla="val -70083"/>
              <a:gd name="adj2" fmla="val -33824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600"/>
              <a:t>点击</a:t>
            </a:r>
            <a:r>
              <a:rPr lang="en-US" altLang="zh-CN" sz="1600"/>
              <a:t>SUBMIT</a:t>
            </a:r>
            <a:r>
              <a:rPr lang="zh-CN" altLang="en-US" sz="1600"/>
              <a:t>按钮，参数发送到</a:t>
            </a:r>
            <a:r>
              <a:rPr lang="en-US" altLang="zh-CN" sz="1600"/>
              <a:t>POST</a:t>
            </a:r>
            <a:r>
              <a:rPr lang="zh-CN" altLang="en-US" sz="1600"/>
              <a:t>请求的消息体</a:t>
            </a:r>
          </a:p>
        </p:txBody>
      </p:sp>
      <p:sp>
        <p:nvSpPr>
          <p:cNvPr id="7182" name="Rectangle 12"/>
          <p:cNvSpPr>
            <a:spLocks noChangeArrowheads="1"/>
          </p:cNvSpPr>
          <p:nvPr/>
        </p:nvSpPr>
        <p:spPr bwMode="auto">
          <a:xfrm>
            <a:off x="1187450" y="1700213"/>
            <a:ext cx="6840538" cy="792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3" name="Rectangle 13"/>
          <p:cNvSpPr>
            <a:spLocks noChangeArrowheads="1"/>
          </p:cNvSpPr>
          <p:nvPr/>
        </p:nvSpPr>
        <p:spPr bwMode="auto">
          <a:xfrm>
            <a:off x="1187450" y="2708275"/>
            <a:ext cx="6840538" cy="2808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23772CA-BE95-4004-A5FA-4A39449D1DA1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9D11F4-027C-49AA-90C8-95AB339CAACC}" type="slidenum">
              <a:rPr lang="zh-CN" altLang="en-US"/>
              <a:pPr>
                <a:defRPr/>
              </a:pPr>
              <a:t>36</a:t>
            </a:fld>
            <a:endParaRPr lang="en-US" altLang="zh-CN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901700" y="1435100"/>
          <a:ext cx="7962900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80823" imgH="2393274" progId="Visio.Drawing.11">
                  <p:embed/>
                </p:oleObj>
              </mc:Choice>
              <mc:Fallback>
                <p:oleObj name="Visio" r:id="rId2" imgW="5980823" imgH="2393274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435100"/>
                        <a:ext cx="7962900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、请求和响应</a:t>
            </a:r>
          </a:p>
        </p:txBody>
      </p:sp>
      <p:sp>
        <p:nvSpPr>
          <p:cNvPr id="819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81075"/>
            <a:ext cx="3925887" cy="5184775"/>
          </a:xfrm>
        </p:spPr>
        <p:txBody>
          <a:bodyPr/>
          <a:lstStyle/>
          <a:p>
            <a:pPr eaLnBrk="1" hangingPunct="1"/>
            <a:r>
              <a:rPr lang="zh-CN" altLang="en-US" sz="2300"/>
              <a:t>例子</a:t>
            </a:r>
          </a:p>
        </p:txBody>
      </p:sp>
      <p:sp>
        <p:nvSpPr>
          <p:cNvPr id="8200" name="Oval 5"/>
          <p:cNvSpPr>
            <a:spLocks noChangeArrowheads="1"/>
          </p:cNvSpPr>
          <p:nvPr/>
        </p:nvSpPr>
        <p:spPr bwMode="auto">
          <a:xfrm>
            <a:off x="755650" y="3860800"/>
            <a:ext cx="1584325" cy="2889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1" name="AutoShape 6"/>
          <p:cNvSpPr>
            <a:spLocks noChangeArrowheads="1"/>
          </p:cNvSpPr>
          <p:nvPr/>
        </p:nvSpPr>
        <p:spPr bwMode="auto">
          <a:xfrm>
            <a:off x="3059113" y="3500438"/>
            <a:ext cx="792162" cy="360362"/>
          </a:xfrm>
          <a:prstGeom prst="wedgeRectCallout">
            <a:avLst>
              <a:gd name="adj1" fmla="val -137778"/>
              <a:gd name="adj2" fmla="val 81278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600"/>
              <a:t>参数</a:t>
            </a:r>
          </a:p>
        </p:txBody>
      </p:sp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827088" y="4508500"/>
          <a:ext cx="806767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841910" imgH="1461311" progId="Visio.Drawing.11">
                  <p:embed/>
                </p:oleObj>
              </mc:Choice>
              <mc:Fallback>
                <p:oleObj name="Visio" r:id="rId4" imgW="5841910" imgH="1461311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508500"/>
                        <a:ext cx="8067675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Rectangle 8"/>
          <p:cNvSpPr>
            <a:spLocks noChangeArrowheads="1"/>
          </p:cNvSpPr>
          <p:nvPr/>
        </p:nvSpPr>
        <p:spPr bwMode="auto">
          <a:xfrm>
            <a:off x="755650" y="1341438"/>
            <a:ext cx="7777163" cy="2808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3" name="Rectangle 9"/>
          <p:cNvSpPr>
            <a:spLocks noChangeArrowheads="1"/>
          </p:cNvSpPr>
          <p:nvPr/>
        </p:nvSpPr>
        <p:spPr bwMode="auto">
          <a:xfrm>
            <a:off x="755650" y="4481513"/>
            <a:ext cx="7777163" cy="1684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4B8BAC5-5AE2-46A3-BA31-244AC3680D8B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CB182-C336-4C01-B684-9D79A6A57A95}" type="slidenum">
              <a:rPr lang="zh-CN" altLang="en-US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HttpServletRequest</a:t>
            </a:r>
            <a:r>
              <a:rPr lang="zh-CN" altLang="en-US"/>
              <a:t>接口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/>
              <a:t>  </a:t>
            </a:r>
            <a:r>
              <a:rPr lang="en-US" altLang="zh-CN"/>
              <a:t>HttpServletRequest</a:t>
            </a:r>
            <a:r>
              <a:rPr lang="zh-CN" altLang="en-US"/>
              <a:t>接口继承了</a:t>
            </a:r>
            <a:r>
              <a:rPr lang="en-US" altLang="zh-CN"/>
              <a:t>ServletRequest</a:t>
            </a:r>
            <a:r>
              <a:rPr lang="zh-CN" altLang="en-US"/>
              <a:t>接口。</a:t>
            </a:r>
            <a:r>
              <a:rPr lang="en-US" altLang="zh-CN"/>
              <a:t>ServletRequest</a:t>
            </a:r>
            <a:r>
              <a:rPr lang="zh-CN" altLang="en-US"/>
              <a:t>接口封装了客户请求信息，如客户请求方式、参数名和参数值、客户端正在使用的协议，以及发出客户请求的远程主机信息等。它还为</a:t>
            </a:r>
            <a:r>
              <a:rPr lang="en-US" altLang="zh-CN"/>
              <a:t>Servlet</a:t>
            </a:r>
            <a:r>
              <a:rPr lang="zh-CN" altLang="en-US"/>
              <a:t>提供了直接以二进制数方式读取客户请求数据流的</a:t>
            </a:r>
            <a:r>
              <a:rPr lang="en-US" altLang="zh-CN"/>
              <a:t>ServletInputStream</a:t>
            </a:r>
            <a:r>
              <a:rPr lang="zh-CN" altLang="en-US"/>
              <a:t>。</a:t>
            </a:r>
            <a:r>
              <a:rPr lang="en-US" altLang="zh-CN"/>
              <a:t>HttpServletRequest</a:t>
            </a:r>
            <a:r>
              <a:rPr lang="zh-CN" altLang="en-US"/>
              <a:t>可以为</a:t>
            </a:r>
            <a:r>
              <a:rPr lang="en-US" altLang="zh-CN"/>
              <a:t>Servlet</a:t>
            </a:r>
            <a:r>
              <a:rPr lang="zh-CN" altLang="en-US"/>
              <a:t>提供更多的与</a:t>
            </a:r>
            <a:r>
              <a:rPr lang="en-US" altLang="zh-CN"/>
              <a:t>HTTP</a:t>
            </a:r>
            <a:r>
              <a:rPr lang="zh-CN" altLang="en-US"/>
              <a:t>协议相关的数据，如提供了读取</a:t>
            </a:r>
            <a:r>
              <a:rPr lang="en-US" altLang="zh-CN"/>
              <a:t>HTTP Head</a:t>
            </a:r>
            <a:r>
              <a:rPr lang="zh-CN" altLang="en-US"/>
              <a:t>信息的方法，获取</a:t>
            </a:r>
            <a:r>
              <a:rPr lang="en-US" altLang="zh-CN"/>
              <a:t>Session</a:t>
            </a:r>
            <a:r>
              <a:rPr lang="zh-CN" altLang="en-US"/>
              <a:t>和</a:t>
            </a:r>
            <a:r>
              <a:rPr lang="en-US" altLang="zh-CN"/>
              <a:t>Cookie</a:t>
            </a:r>
            <a:r>
              <a:rPr lang="zh-CN" altLang="en-US"/>
              <a:t>的方法。	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400"/>
              <a:t>7</a:t>
            </a:r>
            <a:r>
              <a:rPr lang="zh-CN" altLang="en-US" sz="3400"/>
              <a:t>、请求和响应</a:t>
            </a:r>
            <a:r>
              <a:rPr lang="en-US" altLang="zh-CN" sz="3000"/>
              <a:t>(HttpServletRequest</a:t>
            </a:r>
            <a:r>
              <a:rPr lang="zh-CN" altLang="en-US" sz="3000"/>
              <a:t>接口</a:t>
            </a:r>
            <a:r>
              <a:rPr lang="en-US" altLang="zh-CN" sz="3000"/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E682472-E8A6-4F85-843F-037092C82D9F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E34CB-B614-44A9-ADC3-DF8F8079641C}" type="slidenum">
              <a:rPr lang="zh-CN" altLang="en-US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36613"/>
            <a:ext cx="8229600" cy="58324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700"/>
              <a:t>getAttributeNames()	</a:t>
            </a:r>
            <a:r>
              <a:rPr lang="zh-CN" altLang="en-US" sz="1700"/>
              <a:t>返回请求中所有属性名字的集合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getAttribute(String name)	</a:t>
            </a:r>
            <a:r>
              <a:rPr lang="zh-CN" altLang="en-US" sz="1700"/>
              <a:t>返回</a:t>
            </a:r>
            <a:r>
              <a:rPr lang="en-US" altLang="zh-CN" sz="1700"/>
              <a:t>name</a:t>
            </a:r>
            <a:r>
              <a:rPr lang="zh-CN" altLang="en-US" sz="1700"/>
              <a:t>指定的属性值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setAttribute(String name,Object value)	</a:t>
            </a:r>
            <a:r>
              <a:rPr lang="zh-CN" altLang="en-US" sz="1700"/>
              <a:t>设置属性</a:t>
            </a:r>
            <a:r>
              <a:rPr lang="en-US" altLang="zh-CN" sz="1700"/>
              <a:t>name</a:t>
            </a:r>
            <a:r>
              <a:rPr lang="zh-CN" altLang="en-US" sz="1700"/>
              <a:t>的值为</a:t>
            </a:r>
            <a:r>
              <a:rPr lang="en-US" altLang="zh-CN" sz="1700"/>
              <a:t>value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getCookies()	</a:t>
            </a:r>
            <a:r>
              <a:rPr lang="zh-CN" altLang="en-US" sz="1700"/>
              <a:t>返回客户端发送的</a:t>
            </a:r>
            <a:r>
              <a:rPr lang="en-US" altLang="zh-CN" sz="1700"/>
              <a:t>Cookie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getSession()	</a:t>
            </a:r>
            <a:r>
              <a:rPr lang="zh-CN" altLang="en-US" sz="1700"/>
              <a:t>返回和客户端相关的</a:t>
            </a:r>
            <a:r>
              <a:rPr lang="en-US" altLang="zh-CN" sz="1700"/>
              <a:t>Session</a:t>
            </a:r>
            <a:r>
              <a:rPr lang="zh-CN" altLang="en-US" sz="1700"/>
              <a:t>，如果没有给客户端分配</a:t>
            </a:r>
            <a:r>
              <a:rPr lang="en-US" altLang="zh-CN" sz="1700"/>
              <a:t>Session</a:t>
            </a:r>
            <a:r>
              <a:rPr lang="zh-CN" altLang="en-US" sz="1700"/>
              <a:t>，则返回</a:t>
            </a:r>
            <a:r>
              <a:rPr lang="en-US" altLang="zh-CN" sz="1700"/>
              <a:t>null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getSession(boolean create)	</a:t>
            </a:r>
            <a:r>
              <a:rPr lang="zh-CN" altLang="en-US" sz="1700"/>
              <a:t>返回和客户端相关的</a:t>
            </a:r>
            <a:r>
              <a:rPr lang="en-US" altLang="zh-CN" sz="1700"/>
              <a:t>Session</a:t>
            </a:r>
            <a:r>
              <a:rPr lang="zh-CN" altLang="en-US" sz="1700"/>
              <a:t>，如果没有给客户端分配</a:t>
            </a:r>
            <a:r>
              <a:rPr lang="en-US" altLang="zh-CN" sz="1700"/>
              <a:t>Session</a:t>
            </a:r>
            <a:r>
              <a:rPr lang="zh-CN" altLang="en-US" sz="1700"/>
              <a:t>，则创建一个</a:t>
            </a:r>
            <a:r>
              <a:rPr lang="en-US" altLang="zh-CN" sz="1700"/>
              <a:t>Session</a:t>
            </a:r>
            <a:r>
              <a:rPr lang="zh-CN" altLang="en-US" sz="1700"/>
              <a:t>并返回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getParameter(String name)	</a:t>
            </a:r>
            <a:r>
              <a:rPr lang="zh-CN" altLang="en-US" sz="1700"/>
              <a:t>获取请求中的参数，该参数是由</a:t>
            </a:r>
            <a:r>
              <a:rPr lang="en-US" altLang="zh-CN" sz="1700"/>
              <a:t>name</a:t>
            </a:r>
            <a:r>
              <a:rPr lang="zh-CN" altLang="en-US" sz="1700"/>
              <a:t>指定的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getParameterValues(String name)	</a:t>
            </a:r>
            <a:r>
              <a:rPr lang="zh-CN" altLang="en-US" sz="1700"/>
              <a:t>返回请求中的参数值数组，该参数值是由</a:t>
            </a:r>
            <a:r>
              <a:rPr lang="en-US" altLang="zh-CN" sz="1700"/>
              <a:t>name</a:t>
            </a:r>
            <a:r>
              <a:rPr lang="zh-CN" altLang="en-US" sz="1700"/>
              <a:t>指定的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getCharacterEncoding()	</a:t>
            </a:r>
            <a:r>
              <a:rPr lang="zh-CN" altLang="en-US" sz="1700"/>
              <a:t>返回请求的字符编码方式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getContentLength()	</a:t>
            </a:r>
            <a:r>
              <a:rPr lang="zh-CN" altLang="en-US" sz="1700"/>
              <a:t>返回请求体的有效长度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getInputStream()	</a:t>
            </a:r>
            <a:r>
              <a:rPr lang="zh-CN" altLang="en-US" sz="1700"/>
              <a:t>返回请求的输入流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getMethod()	</a:t>
            </a:r>
            <a:r>
              <a:rPr lang="zh-CN" altLang="en-US" sz="1700"/>
              <a:t>返回发送请求的方式，如</a:t>
            </a:r>
            <a:r>
              <a:rPr lang="en-US" altLang="zh-CN" sz="1700"/>
              <a:t>GET</a:t>
            </a:r>
            <a:r>
              <a:rPr lang="zh-CN" altLang="en-US" sz="1700"/>
              <a:t>、</a:t>
            </a:r>
            <a:r>
              <a:rPr lang="en-US" altLang="zh-CN" sz="1700"/>
              <a:t>POST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getParameterNames()	</a:t>
            </a:r>
            <a:r>
              <a:rPr lang="zh-CN" altLang="en-US" sz="1700"/>
              <a:t>返回请求中所有参数名字的集合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getRemoteAddr()	</a:t>
            </a:r>
            <a:r>
              <a:rPr lang="zh-CN" altLang="en-US" sz="1700"/>
              <a:t>返回客户端的</a:t>
            </a:r>
            <a:r>
              <a:rPr lang="en-US" altLang="zh-CN" sz="1700"/>
              <a:t>IP</a:t>
            </a:r>
            <a:r>
              <a:rPr lang="zh-CN" altLang="en-US" sz="1700"/>
              <a:t>地址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getRemoteHost()	</a:t>
            </a:r>
            <a:r>
              <a:rPr lang="zh-CN" altLang="en-US" sz="1700"/>
              <a:t>返回客户端的名字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getServerName()	</a:t>
            </a:r>
            <a:r>
              <a:rPr lang="zh-CN" altLang="en-US" sz="1700"/>
              <a:t>返回接受请求的服务器的名字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700"/>
              <a:t>getServletPath()	</a:t>
            </a:r>
            <a:r>
              <a:rPr lang="zh-CN" altLang="en-US" sz="1700"/>
              <a:t>返回请求的</a:t>
            </a:r>
            <a:r>
              <a:rPr lang="en-US" altLang="zh-CN" sz="1700"/>
              <a:t>Servlet</a:t>
            </a:r>
            <a:r>
              <a:rPr lang="zh-CN" altLang="en-US" sz="1700"/>
              <a:t>的</a:t>
            </a:r>
            <a:r>
              <a:rPr lang="en-US" altLang="zh-CN" sz="1700"/>
              <a:t>URL(</a:t>
            </a:r>
            <a:r>
              <a:rPr lang="zh-CN" altLang="en-US" sz="1700"/>
              <a:t>不包含查询字符串</a:t>
            </a:r>
            <a:r>
              <a:rPr lang="en-US" altLang="zh-CN" sz="1700"/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C746A33-DE64-4096-A018-65CDA04835F2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89436B-47B7-4333-88FC-FA7FDF8D7D8C}" type="slidenum">
              <a:rPr lang="zh-CN" altLang="en-US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HttpServletResponse接口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/>
              <a:t>  </a:t>
            </a:r>
            <a:r>
              <a:rPr lang="en-US" altLang="en-US"/>
              <a:t>HttpServletResponse接口继承了ServletResponse接口。ServletResponse接口封装了响应客户请求的方法，如设置响应的内容类型，设置响应的编码方式，获取输出流ServletOulputStream等。HttpServletResponse可以为Servlet提供更多的与HTTP协议相关的方法，如提供了设置响应头，添加Cookie等。</a:t>
            </a:r>
            <a:r>
              <a:rPr lang="zh-CN" altLang="en-US"/>
              <a:t>	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A5A72A-16A7-455A-9778-5C212FA9A026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dirty="0"/>
              <a:t>回顾： </a:t>
            </a:r>
            <a:r>
              <a:rPr lang="en-US" altLang="zh-CN" dirty="0"/>
              <a:t>B/S</a:t>
            </a:r>
            <a:r>
              <a:rPr lang="zh-CN" altLang="en-US" dirty="0"/>
              <a:t>编程模式简介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981075"/>
            <a:ext cx="8001000" cy="1314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700"/>
              <a:t>Web</a:t>
            </a:r>
            <a:r>
              <a:rPr lang="zh-CN" altLang="en-US" sz="2700"/>
              <a:t>服务器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/>
              <a:t>Web</a:t>
            </a:r>
            <a:r>
              <a:rPr lang="zh-CN" altLang="en-US" sz="2400"/>
              <a:t>服务器接收客户端的请求并将结果返回客户端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/>
              <a:t>结果：</a:t>
            </a:r>
            <a:r>
              <a:rPr lang="en-US" altLang="zh-CN" sz="2400"/>
              <a:t>HTML</a:t>
            </a:r>
            <a:r>
              <a:rPr lang="zh-CN" altLang="en-US" sz="2400"/>
              <a:t>页面、图片、文件、</a:t>
            </a:r>
            <a:r>
              <a:rPr lang="en-US" altLang="zh-CN" sz="2400">
                <a:latin typeface="Arial" charset="0"/>
              </a:rPr>
              <a:t>……</a:t>
            </a:r>
            <a:endParaRPr lang="en-US" altLang="zh-CN" sz="240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9388" y="2420938"/>
            <a:ext cx="8640762" cy="3960812"/>
            <a:chOff x="113" y="1525"/>
            <a:chExt cx="5443" cy="2495"/>
          </a:xfrm>
        </p:grpSpPr>
        <p:pic>
          <p:nvPicPr>
            <p:cNvPr id="6151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7" y="1933"/>
              <a:ext cx="3493" cy="1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2" name="AutoShape 5"/>
            <p:cNvSpPr>
              <a:spLocks noChangeArrowheads="1"/>
            </p:cNvSpPr>
            <p:nvPr/>
          </p:nvSpPr>
          <p:spPr bwMode="auto">
            <a:xfrm>
              <a:off x="113" y="1525"/>
              <a:ext cx="1860" cy="437"/>
            </a:xfrm>
            <a:prstGeom prst="wedgeRoundRectCallout">
              <a:avLst>
                <a:gd name="adj1" fmla="val 48495"/>
                <a:gd name="adj2" fmla="val 70366"/>
                <a:gd name="adj3" fmla="val 16667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华文行楷" pitchFamily="2" charset="-122"/>
                  <a:ea typeface="华文行楷" pitchFamily="2" charset="-122"/>
                </a:rPr>
                <a:t>客户端请求包括其想要的文档的名字和地址</a:t>
              </a:r>
              <a:r>
                <a:rPr lang="en-US" altLang="zh-CN">
                  <a:latin typeface="华文行楷" pitchFamily="2" charset="-122"/>
                  <a:ea typeface="华文行楷" pitchFamily="2" charset="-122"/>
                </a:rPr>
                <a:t>(URL)</a:t>
              </a:r>
            </a:p>
          </p:txBody>
        </p:sp>
        <p:sp>
          <p:nvSpPr>
            <p:cNvPr id="6153" name="AutoShape 6"/>
            <p:cNvSpPr>
              <a:spLocks noChangeArrowheads="1"/>
            </p:cNvSpPr>
            <p:nvPr/>
          </p:nvSpPr>
          <p:spPr bwMode="auto">
            <a:xfrm>
              <a:off x="2789" y="3396"/>
              <a:ext cx="2041" cy="624"/>
            </a:xfrm>
            <a:prstGeom prst="wedgeRoundRectCallout">
              <a:avLst>
                <a:gd name="adj1" fmla="val -39907"/>
                <a:gd name="adj2" fmla="val -70833"/>
                <a:gd name="adj3" fmla="val 16667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华文行楷" pitchFamily="2" charset="-122"/>
                  <a:ea typeface="华文行楷" pitchFamily="2" charset="-122"/>
                </a:rPr>
                <a:t>服务器响应中包含客户端想要的文档或一个错误代码</a:t>
              </a:r>
              <a:r>
                <a:rPr lang="en-US" altLang="zh-CN">
                  <a:latin typeface="华文行楷" pitchFamily="2" charset="-122"/>
                  <a:ea typeface="华文行楷" pitchFamily="2" charset="-122"/>
                </a:rPr>
                <a:t>(</a:t>
              </a:r>
              <a:r>
                <a:rPr lang="zh-CN" altLang="en-US">
                  <a:latin typeface="华文行楷" pitchFamily="2" charset="-122"/>
                  <a:ea typeface="华文行楷" pitchFamily="2" charset="-122"/>
                </a:rPr>
                <a:t>如果服务器无法处理请求</a:t>
              </a:r>
              <a:r>
                <a:rPr lang="en-US" altLang="zh-CN">
                  <a:latin typeface="华文行楷" pitchFamily="2" charset="-122"/>
                  <a:ea typeface="华文行楷" pitchFamily="2" charset="-122"/>
                </a:rPr>
                <a:t>)</a:t>
              </a:r>
            </a:p>
          </p:txBody>
        </p:sp>
        <p:sp>
          <p:nvSpPr>
            <p:cNvPr id="6154" name="AutoShape 7"/>
            <p:cNvSpPr>
              <a:spLocks noChangeArrowheads="1"/>
            </p:cNvSpPr>
            <p:nvPr/>
          </p:nvSpPr>
          <p:spPr bwMode="auto">
            <a:xfrm>
              <a:off x="4105" y="1616"/>
              <a:ext cx="1451" cy="811"/>
            </a:xfrm>
            <a:prstGeom prst="wedgeRoundRectCallout">
              <a:avLst>
                <a:gd name="adj1" fmla="val -53861"/>
                <a:gd name="adj2" fmla="val 70347"/>
                <a:gd name="adj3" fmla="val 16667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华文行楷" pitchFamily="2" charset="-122"/>
                  <a:ea typeface="华文行楷" pitchFamily="2" charset="-122"/>
                </a:rPr>
                <a:t>服务器上有许多可以传送到客户端的</a:t>
              </a:r>
              <a:r>
                <a:rPr lang="zh-CN" altLang="en-US">
                  <a:ea typeface="华文行楷" pitchFamily="2" charset="-122"/>
                </a:rPr>
                <a:t>“</a:t>
              </a:r>
              <a:r>
                <a:rPr lang="zh-CN" altLang="en-US">
                  <a:latin typeface="华文行楷" pitchFamily="2" charset="-122"/>
                  <a:ea typeface="华文行楷" pitchFamily="2" charset="-122"/>
                </a:rPr>
                <a:t>内容</a:t>
              </a:r>
              <a:r>
                <a:rPr lang="zh-CN" altLang="en-US">
                  <a:ea typeface="华文行楷" pitchFamily="2" charset="-122"/>
                </a:rPr>
                <a:t>”</a:t>
              </a:r>
              <a:r>
                <a:rPr lang="zh-CN" altLang="en-US">
                  <a:latin typeface="华文行楷" pitchFamily="2" charset="-122"/>
                  <a:ea typeface="华文行楷" pitchFamily="2" charset="-122"/>
                </a:rPr>
                <a:t>，如</a:t>
              </a:r>
              <a:r>
                <a:rPr lang="en-US" altLang="zh-CN">
                  <a:latin typeface="华文行楷" pitchFamily="2" charset="-122"/>
                  <a:ea typeface="华文行楷" pitchFamily="2" charset="-122"/>
                </a:rPr>
                <a:t>web</a:t>
              </a:r>
              <a:r>
                <a:rPr lang="zh-CN" altLang="en-US">
                  <a:latin typeface="华文行楷" pitchFamily="2" charset="-122"/>
                  <a:ea typeface="华文行楷" pitchFamily="2" charset="-122"/>
                </a:rPr>
                <a:t>页面、图片、文件等</a:t>
              </a:r>
            </a:p>
          </p:txBody>
        </p:sp>
      </p:grpSp>
      <p:sp>
        <p:nvSpPr>
          <p:cNvPr id="11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8DBFD6A-23A0-4399-8AB3-2733FE70DD58}" type="datetime1">
              <a:rPr lang="zh-CN" altLang="en-US" smtClean="0"/>
              <a:pPr>
                <a:defRPr/>
              </a:pPr>
              <a:t>2021/3/23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5514B3-4B72-42FD-87D1-7873BBC1467B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4EDC5A-1B91-4906-B13E-D7387B017FAF}" type="slidenum">
              <a:rPr lang="zh-CN" altLang="en-US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81075"/>
            <a:ext cx="5540375" cy="5876925"/>
          </a:xfrm>
        </p:spPr>
        <p:txBody>
          <a:bodyPr/>
          <a:lstStyle/>
          <a:p>
            <a:pPr marL="469900" lvl="1" indent="-469900" eaLnBrk="1" hangingPunct="1">
              <a:lnSpc>
                <a:spcPct val="90000"/>
              </a:lnSpc>
              <a:buFont typeface="Wingdings" pitchFamily="2" charset="2"/>
              <a:buChar char="o"/>
            </a:pPr>
            <a:r>
              <a:rPr lang="zh-CN" altLang="en-US" sz="2400" dirty="0"/>
              <a:t>先使用</a:t>
            </a:r>
            <a:r>
              <a:rPr lang="en-US" altLang="zh-CN" sz="2400" dirty="0" err="1"/>
              <a:t>setContentType</a:t>
            </a:r>
            <a:r>
              <a:rPr lang="en-US" altLang="zh-CN" sz="2400" dirty="0"/>
              <a:t>()</a:t>
            </a:r>
            <a:r>
              <a:rPr lang="zh-CN" altLang="en-US" sz="2400" dirty="0"/>
              <a:t>方法在响应的</a:t>
            </a:r>
            <a:r>
              <a:rPr lang="en-US" altLang="zh-CN" sz="2400" dirty="0"/>
              <a:t>HTTP</a:t>
            </a:r>
            <a:r>
              <a:rPr lang="zh-CN" altLang="en-US" sz="2400" dirty="0"/>
              <a:t>头中设置</a:t>
            </a:r>
            <a:r>
              <a:rPr lang="en-US" altLang="zh-CN" sz="2400" dirty="0"/>
              <a:t>MIME</a:t>
            </a:r>
            <a:r>
              <a:rPr lang="zh-CN" altLang="en-US" sz="2400" dirty="0"/>
              <a:t>类型，告诉浏览器返回的是什么，浏览器就知道该怎么处理了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text/html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application/</a:t>
            </a:r>
            <a:r>
              <a:rPr lang="en-US" altLang="zh-CN" sz="2400" dirty="0" err="1"/>
              <a:t>pdf</a:t>
            </a:r>
            <a:endParaRPr lang="en-US" altLang="zh-CN" sz="2400" dirty="0"/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video/</a:t>
            </a:r>
            <a:r>
              <a:rPr lang="en-US" altLang="zh-CN" sz="2400" dirty="0" err="1"/>
              <a:t>quicktime</a:t>
            </a:r>
            <a:endParaRPr lang="en-US" altLang="zh-CN" sz="2400" dirty="0"/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application/java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image/jpeg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application/jar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application/octet-stream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application/x-zip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application/</a:t>
            </a:r>
            <a:r>
              <a:rPr lang="en-US" altLang="zh-CN" sz="2400" dirty="0" err="1"/>
              <a:t>msword</a:t>
            </a:r>
            <a:endParaRPr lang="en-US" altLang="zh-CN" sz="2400" dirty="0"/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/>
              <a:t>application/vnd.ms-excel</a:t>
            </a:r>
          </a:p>
        </p:txBody>
      </p:sp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888" y="908050"/>
            <a:ext cx="272415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516688" y="2060575"/>
            <a:ext cx="1800225" cy="6477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710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1F1950A-AADD-434C-970C-9EBCF7D01EFA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7A4112-A614-4EBF-A9D7-648875C8C91D}" type="slidenum">
              <a:rPr lang="zh-CN" altLang="en-US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其余常用方法：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addCookie</a:t>
            </a:r>
            <a:r>
              <a:rPr lang="en-US" altLang="zh-CN" sz="2000" dirty="0"/>
              <a:t>(Cookie </a:t>
            </a:r>
            <a:r>
              <a:rPr lang="en-US" altLang="zh-CN" sz="2000" dirty="0" err="1"/>
              <a:t>cookie</a:t>
            </a:r>
            <a:r>
              <a:rPr lang="en-US" altLang="zh-CN" sz="2000" dirty="0"/>
              <a:t>)	</a:t>
            </a:r>
            <a:r>
              <a:rPr lang="zh-CN" altLang="en-US" sz="2000" dirty="0"/>
              <a:t>将指定的</a:t>
            </a:r>
            <a:r>
              <a:rPr lang="en-US" altLang="zh-CN" sz="2000" dirty="0"/>
              <a:t>Cookie</a:t>
            </a:r>
            <a:r>
              <a:rPr lang="zh-CN" altLang="en-US" sz="2000" dirty="0"/>
              <a:t>加入到当前的响应中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addHeader</a:t>
            </a:r>
            <a:r>
              <a:rPr lang="en-US" altLang="zh-CN" sz="2000" dirty="0"/>
              <a:t>(String </a:t>
            </a:r>
            <a:r>
              <a:rPr lang="en-US" altLang="zh-CN" sz="2000" dirty="0" err="1"/>
              <a:t>name,String</a:t>
            </a:r>
            <a:r>
              <a:rPr lang="en-US" altLang="zh-CN" sz="2000" dirty="0"/>
              <a:t> value)	</a:t>
            </a:r>
            <a:r>
              <a:rPr lang="zh-CN" altLang="en-US" sz="2000" dirty="0"/>
              <a:t>将指定的名字和值加入到响应的头信息中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containsHeader</a:t>
            </a:r>
            <a:r>
              <a:rPr lang="en-US" altLang="zh-CN" sz="2000" dirty="0"/>
              <a:t>(String name)	</a:t>
            </a:r>
            <a:r>
              <a:rPr lang="zh-CN" altLang="en-US" sz="2000" dirty="0"/>
              <a:t>返回一个布尔值，判断响应的头部是否被设置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encodeURL</a:t>
            </a:r>
            <a:r>
              <a:rPr lang="en-US" altLang="zh-CN" sz="2000" dirty="0"/>
              <a:t>(String 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)	</a:t>
            </a:r>
            <a:r>
              <a:rPr lang="zh-CN" altLang="en-US" sz="2000" dirty="0"/>
              <a:t>对指定的</a:t>
            </a:r>
            <a:r>
              <a:rPr lang="en-US" altLang="zh-CN" sz="2000" dirty="0"/>
              <a:t>URL</a:t>
            </a:r>
            <a:r>
              <a:rPr lang="zh-CN" altLang="en-US" sz="2000" dirty="0"/>
              <a:t>进行编码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sendError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sc)	</a:t>
            </a:r>
            <a:r>
              <a:rPr lang="zh-CN" altLang="en-US" sz="2000" dirty="0"/>
              <a:t>使用指定状态码发送一个错误到客户端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err="1">
                <a:solidFill>
                  <a:srgbClr val="FF0000"/>
                </a:solidFill>
              </a:rPr>
              <a:t>sendRedirect</a:t>
            </a:r>
            <a:r>
              <a:rPr lang="en-US" altLang="zh-CN" sz="2000" b="1" dirty="0">
                <a:solidFill>
                  <a:srgbClr val="FF0000"/>
                </a:solidFill>
              </a:rPr>
              <a:t>(String location)</a:t>
            </a:r>
            <a:r>
              <a:rPr lang="en-US" altLang="zh-CN" sz="2000" dirty="0"/>
              <a:t>	</a:t>
            </a:r>
            <a:r>
              <a:rPr lang="zh-CN" altLang="en-US" sz="2000" dirty="0"/>
              <a:t>重定向到其他页面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setHeader</a:t>
            </a:r>
            <a:r>
              <a:rPr lang="en-US" altLang="zh-CN" sz="2000" dirty="0"/>
              <a:t>(String </a:t>
            </a:r>
            <a:r>
              <a:rPr lang="en-US" altLang="zh-CN" sz="2000" dirty="0" err="1"/>
              <a:t>name,String</a:t>
            </a:r>
            <a:r>
              <a:rPr lang="en-US" altLang="zh-CN" sz="2000" dirty="0"/>
              <a:t> value)	</a:t>
            </a:r>
            <a:r>
              <a:rPr lang="zh-CN" altLang="en-US" sz="2000" dirty="0"/>
              <a:t>用给出的名字和值设置响应的头部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setStatus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sc)	</a:t>
            </a:r>
            <a:r>
              <a:rPr lang="zh-CN" altLang="en-US" sz="2000" dirty="0"/>
              <a:t>给当前响应设置状态码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D390B62-C809-4686-97B3-EAE8ED642622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BE3041-5342-4E1D-BA91-C85A088DBF45}" type="slidenum">
              <a:rPr lang="zh-CN" altLang="en-US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81075"/>
            <a:ext cx="7989887" cy="5184775"/>
          </a:xfrm>
        </p:spPr>
        <p:txBody>
          <a:bodyPr/>
          <a:lstStyle/>
          <a:p>
            <a:pPr eaLnBrk="1" hangingPunct="1"/>
            <a:r>
              <a:rPr lang="zh-CN" altLang="en-US" sz="2300" dirty="0"/>
              <a:t>示例：用响应向客户端发送非</a:t>
            </a:r>
            <a:r>
              <a:rPr lang="en-US" altLang="zh-CN" sz="2300" dirty="0"/>
              <a:t>HTML</a:t>
            </a:r>
            <a:r>
              <a:rPr lang="zh-CN" altLang="en-US" sz="2300" dirty="0"/>
              <a:t>数据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684213" y="1412875"/>
          <a:ext cx="8208962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06845" imgH="2458936" progId="Visio.Drawing.11">
                  <p:embed/>
                </p:oleObj>
              </mc:Choice>
              <mc:Fallback>
                <p:oleObj name="Visio" r:id="rId2" imgW="5806845" imgH="245893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12875"/>
                        <a:ext cx="8208962" cy="496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124075" y="2571751"/>
            <a:ext cx="6859588" cy="647700"/>
            <a:chOff x="1247" y="1711"/>
            <a:chExt cx="4321" cy="408"/>
          </a:xfrm>
        </p:grpSpPr>
        <p:sp>
          <p:nvSpPr>
            <p:cNvPr id="9227" name="Oval 6"/>
            <p:cNvSpPr>
              <a:spLocks noChangeArrowheads="1"/>
            </p:cNvSpPr>
            <p:nvPr/>
          </p:nvSpPr>
          <p:spPr bwMode="auto">
            <a:xfrm>
              <a:off x="1247" y="1797"/>
              <a:ext cx="2767" cy="1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8" name="AutoShape 7"/>
            <p:cNvSpPr>
              <a:spLocks noChangeArrowheads="1"/>
            </p:cNvSpPr>
            <p:nvPr/>
          </p:nvSpPr>
          <p:spPr bwMode="auto">
            <a:xfrm>
              <a:off x="4274" y="1711"/>
              <a:ext cx="1294" cy="408"/>
            </a:xfrm>
            <a:prstGeom prst="wedgeRectCallout">
              <a:avLst>
                <a:gd name="adj1" fmla="val -64092"/>
                <a:gd name="adj2" fmla="val -13855"/>
              </a:avLst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1400" dirty="0"/>
                <a:t>让浏览器知道，是一个</a:t>
              </a:r>
              <a:r>
                <a:rPr lang="en-US" altLang="zh-CN" sz="1400" dirty="0"/>
                <a:t>JAR</a:t>
              </a:r>
              <a:r>
                <a:rPr lang="zh-CN" altLang="en-US" sz="1400" dirty="0"/>
                <a:t>文件，不是</a:t>
              </a:r>
              <a:r>
                <a:rPr lang="en-US" altLang="zh-CN" sz="1400" dirty="0"/>
                <a:t>HTML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68313" y="3284538"/>
            <a:ext cx="7489825" cy="1295400"/>
            <a:chOff x="249" y="2024"/>
            <a:chExt cx="4718" cy="816"/>
          </a:xfrm>
        </p:grpSpPr>
        <p:sp>
          <p:nvSpPr>
            <p:cNvPr id="9225" name="AutoShape 9"/>
            <p:cNvSpPr>
              <a:spLocks noChangeArrowheads="1"/>
            </p:cNvSpPr>
            <p:nvPr/>
          </p:nvSpPr>
          <p:spPr bwMode="auto">
            <a:xfrm>
              <a:off x="249" y="2341"/>
              <a:ext cx="998" cy="499"/>
            </a:xfrm>
            <a:prstGeom prst="wedgeRectCallout">
              <a:avLst>
                <a:gd name="adj1" fmla="val 65431"/>
                <a:gd name="adj2" fmla="val -88074"/>
              </a:avLst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1400"/>
                <a:t>为资源</a:t>
              </a:r>
              <a:r>
                <a:rPr lang="en-US" altLang="zh-CN" sz="1400"/>
                <a:t>bookCode.jar</a:t>
              </a:r>
              <a:r>
                <a:rPr lang="zh-CN" altLang="en-US" sz="1400"/>
                <a:t>建立一个输入流</a:t>
              </a:r>
            </a:p>
          </p:txBody>
        </p:sp>
        <p:sp>
          <p:nvSpPr>
            <p:cNvPr id="9226" name="Oval 10"/>
            <p:cNvSpPr>
              <a:spLocks noChangeArrowheads="1"/>
            </p:cNvSpPr>
            <p:nvPr/>
          </p:nvSpPr>
          <p:spPr bwMode="auto">
            <a:xfrm>
              <a:off x="1202" y="2024"/>
              <a:ext cx="3765" cy="1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5362F93-84FF-44AD-AFA9-1850D380C6BB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63EE0-2806-49BE-A1C0-C03595316D3E}" type="slidenum">
              <a:rPr lang="zh-CN" altLang="en-US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54276" name="Rectangle 1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 dirty="0"/>
              <a:t>资料：</a:t>
            </a:r>
            <a:r>
              <a:rPr lang="en-US" altLang="zh-CN" sz="3400" dirty="0"/>
              <a:t>MIME TYPE </a:t>
            </a:r>
            <a:r>
              <a:rPr lang="zh-CN" altLang="en-US" sz="3400" dirty="0"/>
              <a:t>大全 </a:t>
            </a:r>
          </a:p>
        </p:txBody>
      </p:sp>
      <p:graphicFrame>
        <p:nvGraphicFramePr>
          <p:cNvPr id="179382" name="Group 182"/>
          <p:cNvGraphicFramePr>
            <a:graphicFrameLocks noGrp="1"/>
          </p:cNvGraphicFramePr>
          <p:nvPr>
            <p:ph idx="1"/>
          </p:nvPr>
        </p:nvGraphicFramePr>
        <p:xfrm>
          <a:off x="107950" y="1071546"/>
          <a:ext cx="9036050" cy="4785360"/>
        </p:xfrm>
        <a:graphic>
          <a:graphicData uri="http://schemas.openxmlformats.org/drawingml/2006/table">
            <a:tbl>
              <a:tblPr/>
              <a:tblGrid>
                <a:gridCol w="309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Mime-Type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Dateiendung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(en)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Bedeutung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acad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.dwg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AutoCAD-Dateien (nach NCSA)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application/applefile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AppleFile-Dateien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application/astound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.asd *.asn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Astound-Dateien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application/dsptype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.tsp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TSP-Dateien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dxf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.dxf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AutoCAD-Dateien (nach CERN)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application/futuresplash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.spl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Flash Futuresplash-Dateien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application/gzip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.gz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GNU Zip-Dateien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application/listenup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.ptlk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Listenup-Dateien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application/mac-binhex40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.hqx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Macintosh Binär-Dateien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application/mbedlet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.mbd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Mbedlet-Dateien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application/mif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.mif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FrameMaker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Interchange Format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MIME TYPE </a:t>
            </a:r>
            <a:r>
              <a:rPr lang="zh-CN" altLang="en-US" sz="4000" dirty="0"/>
              <a:t>大全 </a:t>
            </a:r>
            <a:r>
              <a:rPr lang="en-US" altLang="zh-CN" sz="4000" dirty="0"/>
              <a:t>(</a:t>
            </a:r>
            <a:r>
              <a:rPr lang="zh-CN" altLang="en-US" sz="4000" dirty="0"/>
              <a:t>续</a:t>
            </a:r>
            <a:r>
              <a:rPr lang="en-US" altLang="zh-CN" sz="4000" dirty="0"/>
              <a:t>1)</a:t>
            </a:r>
            <a:endParaRPr lang="zh-CN" altLang="en-US" dirty="0"/>
          </a:p>
        </p:txBody>
      </p:sp>
      <p:graphicFrame>
        <p:nvGraphicFramePr>
          <p:cNvPr id="6" name="表格占位符 5"/>
          <p:cNvGraphicFramePr>
            <a:graphicFrameLocks noGrp="1"/>
          </p:cNvGraphicFramePr>
          <p:nvPr>
            <p:ph type="tbl" idx="1"/>
          </p:nvPr>
        </p:nvGraphicFramePr>
        <p:xfrm>
          <a:off x="566738" y="981075"/>
          <a:ext cx="9036050" cy="4206240"/>
        </p:xfrm>
        <a:graphic>
          <a:graphicData uri="http://schemas.openxmlformats.org/drawingml/2006/table">
            <a:tbl>
              <a:tblPr/>
              <a:tblGrid>
                <a:gridCol w="309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Mime-Type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Dateiendung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(en)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Bedeutung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msexcel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.xls *.xla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Microsoft Excel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mshelp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hlp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*.chm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Microsoft Windows Hilfe Dateien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mspowerpoint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ppt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*.ppz *.pps *.pot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Microsoft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Powerpoint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msword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.doc *.dot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Microsoft Word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application/octet-stream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.bin *.exe *.com *.dll *.class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Ausführbare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application/oda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oda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Oda-Dateien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application/pdf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pdf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Adobe PDF-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application/postscript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ai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*.eps *.ps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Adobe Postscript-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application/rtc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.rtc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RTC-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5E3DF9-D324-4928-81F1-2E1353BC6E3B}" type="datetime1">
              <a:rPr lang="zh-CN" altLang="en-US" smtClean="0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73C671-2448-44A0-86EF-EE17BA7AC035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MIME TYPE </a:t>
            </a:r>
            <a:r>
              <a:rPr lang="zh-CN" altLang="en-US" sz="4000" dirty="0"/>
              <a:t>大全</a:t>
            </a:r>
            <a:r>
              <a:rPr lang="en-US" altLang="zh-CN" sz="4000" dirty="0"/>
              <a:t>(</a:t>
            </a:r>
            <a:r>
              <a:rPr lang="zh-CN" altLang="en-US" sz="4000" dirty="0"/>
              <a:t>续</a:t>
            </a:r>
            <a:r>
              <a:rPr lang="en-US" altLang="zh-CN" sz="4000" dirty="0"/>
              <a:t>2)</a:t>
            </a:r>
            <a:endParaRPr lang="zh-CN" altLang="en-US" dirty="0"/>
          </a:p>
        </p:txBody>
      </p:sp>
      <p:graphicFrame>
        <p:nvGraphicFramePr>
          <p:cNvPr id="6" name="表格占位符 5"/>
          <p:cNvGraphicFramePr>
            <a:graphicFrameLocks noGrp="1"/>
          </p:cNvGraphicFramePr>
          <p:nvPr>
            <p:ph type="tbl" idx="1"/>
          </p:nvPr>
        </p:nvGraphicFramePr>
        <p:xfrm>
          <a:off x="566738" y="981075"/>
          <a:ext cx="9036050" cy="3108960"/>
        </p:xfrm>
        <a:graphic>
          <a:graphicData uri="http://schemas.openxmlformats.org/drawingml/2006/table">
            <a:tbl>
              <a:tblPr/>
              <a:tblGrid>
                <a:gridCol w="309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Mime-Type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Dateiendung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(en)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Bedeutung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application/rtf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.rtf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Microsoft RTF-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application/studiom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.smp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Studiom-Dateien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application/toolbook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.tbk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Toolbook-Dateien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application/vocaltec-media-desc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.vmd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Vocaltec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Mediadesc-Dateien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application/vocaltec-media-file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.vmf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Vocaltec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Media-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application/x-bcpio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.bcpio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BCPIO-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Dateien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5E3DF9-D324-4928-81F1-2E1353BC6E3B}" type="datetime1">
              <a:rPr lang="zh-CN" altLang="en-US" smtClean="0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73C671-2448-44A0-86EF-EE17BA7AC035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EE2A508-769F-44A3-8543-42080DC0F525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59918C-E54F-43F6-837D-33C7CA5C5AD2}" type="slidenum">
              <a:rPr lang="zh-CN" altLang="en-US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81075"/>
            <a:ext cx="7989887" cy="5184775"/>
          </a:xfrm>
        </p:spPr>
        <p:txBody>
          <a:bodyPr/>
          <a:lstStyle/>
          <a:p>
            <a:pPr eaLnBrk="1" hangingPunct="1"/>
            <a:r>
              <a:rPr lang="en-US" altLang="zh-CN" sz="2300"/>
              <a:t>PrintWriter or ServletOutputStream</a:t>
            </a:r>
          </a:p>
          <a:p>
            <a:pPr lvl="1" eaLnBrk="1" hangingPunct="1"/>
            <a:r>
              <a:rPr lang="en-US" altLang="zh-CN" sz="2100"/>
              <a:t>PrintWriter</a:t>
            </a:r>
            <a:r>
              <a:rPr lang="zh-CN" altLang="en-US" sz="2100"/>
              <a:t>向字符流打印文本数据</a:t>
            </a:r>
          </a:p>
          <a:p>
            <a:pPr lvl="2" eaLnBrk="1" hangingPunct="1">
              <a:buFont typeface="Wingdings" pitchFamily="2" charset="2"/>
              <a:buNone/>
            </a:pPr>
            <a:endParaRPr lang="en-US" altLang="zh-CN" sz="2100"/>
          </a:p>
          <a:p>
            <a:pPr lvl="2" eaLnBrk="1" hangingPunct="1">
              <a:buFont typeface="Wingdings" pitchFamily="2" charset="2"/>
              <a:buNone/>
            </a:pPr>
            <a:r>
              <a:rPr lang="en-US" altLang="zh-CN" sz="2100"/>
              <a:t>PrintWriter writer = response.</a:t>
            </a:r>
            <a:r>
              <a:rPr lang="en-US" altLang="zh-CN" sz="2100" b="1"/>
              <a:t>getWriter()</a:t>
            </a:r>
            <a:r>
              <a:rPr lang="en-US" altLang="zh-CN" sz="2100"/>
              <a:t>;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CN" sz="2100"/>
              <a:t>writer.</a:t>
            </a:r>
            <a:r>
              <a:rPr lang="en-US" altLang="zh-CN" sz="2100" b="1"/>
              <a:t>println</a:t>
            </a:r>
            <a:r>
              <a:rPr lang="en-US" altLang="zh-CN" sz="2100"/>
              <a:t>(</a:t>
            </a:r>
            <a:r>
              <a:rPr lang="en-US" altLang="zh-CN" sz="2100">
                <a:latin typeface="Arial" charset="0"/>
              </a:rPr>
              <a:t>“</a:t>
            </a:r>
            <a:r>
              <a:rPr lang="en-US" altLang="zh-CN" sz="2100"/>
              <a:t>some text and HTML</a:t>
            </a:r>
            <a:r>
              <a:rPr lang="en-US" altLang="zh-CN" sz="2100">
                <a:latin typeface="Arial" charset="0"/>
              </a:rPr>
              <a:t>”</a:t>
            </a:r>
            <a:r>
              <a:rPr lang="en-US" altLang="zh-CN" sz="2100"/>
              <a:t>); </a:t>
            </a:r>
          </a:p>
          <a:p>
            <a:pPr lvl="3" eaLnBrk="1" hangingPunct="1">
              <a:buFont typeface="Wingdings" pitchFamily="2" charset="2"/>
              <a:buNone/>
            </a:pPr>
            <a:endParaRPr lang="zh-CN" altLang="en-US" sz="1700"/>
          </a:p>
          <a:p>
            <a:pPr lvl="1" eaLnBrk="1" hangingPunct="1"/>
            <a:r>
              <a:rPr lang="en-US" altLang="zh-CN" sz="2100"/>
              <a:t>ServletOutputStream</a:t>
            </a:r>
            <a:r>
              <a:rPr lang="zh-CN" altLang="en-US" sz="2100"/>
              <a:t>可以打印任何数据，如字节</a:t>
            </a:r>
          </a:p>
          <a:p>
            <a:pPr lvl="1" eaLnBrk="1" hangingPunct="1"/>
            <a:endParaRPr lang="zh-CN" altLang="en-US" sz="2100"/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000"/>
              <a:t>     </a:t>
            </a:r>
            <a:r>
              <a:rPr lang="en-US" altLang="zh-CN" sz="1800"/>
              <a:t>ServletOutputStream out = response.</a:t>
            </a:r>
            <a:r>
              <a:rPr lang="en-US" altLang="zh-CN" sz="1800" b="1"/>
              <a:t>getOutputStream()</a:t>
            </a:r>
            <a:r>
              <a:rPr lang="en-US" altLang="zh-CN" sz="1800"/>
              <a:t>;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CN" sz="1800"/>
              <a:t>out.</a:t>
            </a:r>
            <a:r>
              <a:rPr lang="en-US" altLang="zh-CN" sz="1800" b="1"/>
              <a:t>write(aByteArray);</a:t>
            </a:r>
            <a:r>
              <a:rPr lang="en-US" altLang="zh-CN" sz="2500"/>
              <a:t> </a:t>
            </a:r>
            <a:endParaRPr lang="zh-CN" altLang="en-US" sz="250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ADB3BD7-038C-4A85-9A74-F14B992CA1E5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F563F1-625B-4F67-B2EC-A2E9A96BBA2F}" type="slidenum">
              <a:rPr lang="zh-CN" altLang="en-US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en-US" altLang="zh-CN" b="1"/>
              <a:t>Servlet</a:t>
            </a:r>
            <a:r>
              <a:rPr lang="zh-CN" altLang="en-US" b="1"/>
              <a:t>技术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使用</a:t>
            </a:r>
            <a:r>
              <a:rPr lang="en-US" altLang="zh-CN" dirty="0" err="1"/>
              <a:t>Servlet</a:t>
            </a:r>
            <a:r>
              <a:rPr lang="zh-CN" altLang="en-US" dirty="0"/>
              <a:t>实现验证码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dirty="0"/>
              <a:t>为超级管员登录页面增加验证码功能的步骤如下：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）设计一个产生验证码的</a:t>
            </a:r>
            <a:r>
              <a:rPr lang="en-US" altLang="zh-CN" dirty="0" err="1"/>
              <a:t>Servlet</a:t>
            </a:r>
            <a:r>
              <a:rPr lang="zh-CN" altLang="en-US" dirty="0"/>
              <a:t>类</a:t>
            </a:r>
            <a:r>
              <a:rPr lang="en-US" altLang="zh-CN" dirty="0" err="1"/>
              <a:t>CheckCodeServlet</a:t>
            </a:r>
            <a:r>
              <a:rPr lang="zh-CN" altLang="en-US" dirty="0"/>
              <a:t>。在该类中，先在</a:t>
            </a:r>
            <a:r>
              <a:rPr lang="en-US" altLang="zh-CN" dirty="0" err="1"/>
              <a:t>BufferedImage</a:t>
            </a:r>
            <a:r>
              <a:rPr lang="zh-CN" altLang="en-US" dirty="0"/>
              <a:t>对象中绘制图形，然后再通过输出流发送到客户端。</a:t>
            </a:r>
          </a:p>
          <a:p>
            <a:pPr lvl="1" eaLnBrk="1" hangingPunct="1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）修改</a:t>
            </a:r>
            <a:r>
              <a:rPr lang="en-US" altLang="zh-CN" dirty="0" err="1"/>
              <a:t>dealServlet</a:t>
            </a:r>
            <a:r>
              <a:rPr lang="zh-CN" altLang="en-US" dirty="0"/>
              <a:t>类的</a:t>
            </a:r>
            <a:r>
              <a:rPr lang="en-US" altLang="zh-CN" dirty="0" err="1"/>
              <a:t>doGet</a:t>
            </a:r>
            <a:r>
              <a:rPr lang="en-US" altLang="zh-CN" dirty="0"/>
              <a:t> ()</a:t>
            </a:r>
            <a:r>
              <a:rPr lang="zh-CN" altLang="en-US" dirty="0"/>
              <a:t>方法。	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）修改</a:t>
            </a:r>
            <a:r>
              <a:rPr lang="en-US" altLang="zh-CN" dirty="0" err="1"/>
              <a:t>login_check</a:t>
            </a:r>
            <a:r>
              <a:rPr lang="zh-CN" altLang="en-US" dirty="0"/>
              <a:t>登录页的表单</a:t>
            </a:r>
            <a:r>
              <a:rPr lang="en-US" altLang="zh-CN" dirty="0"/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D416C04-ACDD-4153-BFFF-C29DA66C830D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D3D6FA-FB7D-4DE2-8957-F607EE5A8460}" type="slidenum">
              <a:rPr lang="zh-CN" altLang="en-US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过滤器和监听器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908050"/>
            <a:ext cx="8229600" cy="49244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100"/>
              <a:t>过滤器</a:t>
            </a:r>
            <a:r>
              <a:rPr lang="en-US" altLang="zh-CN" sz="2100"/>
              <a:t>Filter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/>
              <a:t>   </a:t>
            </a:r>
            <a:r>
              <a:rPr lang="zh-CN" altLang="en-US" sz="1700"/>
              <a:t>过滤器是位于请求与响应中间的起过滤功能的程序。过滤器能够拦截请求或响应信息，并对其进行过滤处理。正由于它的这一特性，通常用它来实现一些特殊的功能，比如资源请求及响应报告，日志记录，访问权限控制，编码转换，数据加密等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1900"/>
              <a:t>一个过滤器必须实现</a:t>
            </a:r>
            <a:r>
              <a:rPr lang="en-US" altLang="zh-CN" sz="1900"/>
              <a:t>javax.servlet.Filter</a:t>
            </a:r>
            <a:r>
              <a:rPr lang="zh-CN" altLang="en-US" sz="1900"/>
              <a:t>接口。该接口包含如下</a:t>
            </a:r>
            <a:r>
              <a:rPr lang="en-US" altLang="zh-CN" sz="1900"/>
              <a:t>3</a:t>
            </a:r>
            <a:r>
              <a:rPr lang="zh-CN" altLang="en-US" sz="1900"/>
              <a:t>个方法：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/>
              <a:t>void init(FilterConfig filterConfig)</a:t>
            </a:r>
            <a:r>
              <a:rPr lang="zh-CN" altLang="en-US" sz="2000"/>
              <a:t>：这个方法在容器实例化过滤器时被调用，它主要用于做一些准备工作。</a:t>
            </a:r>
            <a:r>
              <a:rPr lang="en-US" altLang="zh-CN" sz="2000"/>
              <a:t>FilterConfig</a:t>
            </a:r>
            <a:r>
              <a:rPr lang="zh-CN" altLang="en-US" sz="2000"/>
              <a:t>对象包含配置信息。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/>
              <a:t>void doFilter(ServletRequest request, ServletResponse response, FilterCha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/>
              <a:t>in chain)</a:t>
            </a:r>
            <a:r>
              <a:rPr lang="zh-CN" altLang="en-US" sz="2000"/>
              <a:t>：这个方法用于处理请求和响应。</a:t>
            </a:r>
            <a:r>
              <a:rPr lang="en-US" altLang="zh-CN" sz="2000"/>
              <a:t>FilterChain</a:t>
            </a:r>
            <a:r>
              <a:rPr lang="zh-CN" altLang="en-US" sz="2000"/>
              <a:t>对于正确的过滤操作至关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000"/>
              <a:t>重要，通过调用</a:t>
            </a:r>
            <a:r>
              <a:rPr lang="en-US" altLang="zh-CN" sz="2000"/>
              <a:t>FilterChain</a:t>
            </a:r>
            <a:r>
              <a:rPr lang="zh-CN" altLang="en-US" sz="2000"/>
              <a:t>的</a:t>
            </a:r>
            <a:r>
              <a:rPr lang="en-US" altLang="zh-CN" sz="2000"/>
              <a:t>doFilter()</a:t>
            </a:r>
            <a:r>
              <a:rPr lang="zh-CN" altLang="en-US" sz="2000"/>
              <a:t>方法可重新返回到被拦截的程序中。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/>
              <a:t>void destroy()</a:t>
            </a:r>
            <a:r>
              <a:rPr lang="zh-CN" altLang="en-US" sz="2000"/>
              <a:t>：该方法由容器在销毁过滤器实例之前调用。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1900"/>
              <a:t>同</a:t>
            </a:r>
            <a:r>
              <a:rPr lang="en-US" altLang="zh-CN" sz="1900"/>
              <a:t>Servlet</a:t>
            </a:r>
            <a:r>
              <a:rPr lang="zh-CN" altLang="en-US" sz="1900"/>
              <a:t>类似，过滤器也需要配置。</a:t>
            </a:r>
            <a:r>
              <a:rPr lang="en-US" altLang="zh-CN" sz="1900"/>
              <a:t>web.xml</a:t>
            </a:r>
            <a:r>
              <a:rPr lang="zh-CN" altLang="en-US" sz="1900"/>
              <a:t>中的</a:t>
            </a:r>
            <a:r>
              <a:rPr lang="en-US" altLang="zh-CN" sz="1900"/>
              <a:t>&lt;filter&gt;</a:t>
            </a:r>
            <a:r>
              <a:rPr lang="zh-CN" altLang="en-US" sz="1900"/>
              <a:t>和</a:t>
            </a:r>
            <a:r>
              <a:rPr lang="en-US" altLang="zh-CN" sz="1900"/>
              <a:t>&lt;filter-mapping&gt;</a:t>
            </a:r>
            <a:r>
              <a:rPr lang="zh-CN" altLang="en-US" sz="1900"/>
              <a:t>元素用来配置过滤器。</a:t>
            </a:r>
            <a:endParaRPr lang="en-US" altLang="zh-CN" sz="2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4250B51-27AB-4C1C-9380-59147C1EFCC5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94F285-B0FD-4F22-931D-9A8F8FCFB170}" type="slidenum">
              <a:rPr lang="zh-CN" altLang="en-US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过滤器和监听器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981075"/>
            <a:ext cx="8229600" cy="5111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dirty="0"/>
              <a:t>案例</a:t>
            </a:r>
            <a:r>
              <a:rPr lang="en-US" altLang="zh-CN" dirty="0"/>
              <a:t>2-4 </a:t>
            </a:r>
            <a:r>
              <a:rPr lang="zh-CN" altLang="en-US" dirty="0"/>
              <a:t>设计一个编码过滤器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b="1" dirty="0"/>
              <a:t>public</a:t>
            </a:r>
            <a:r>
              <a:rPr lang="en-US" altLang="zh-CN" sz="1700" dirty="0"/>
              <a:t> </a:t>
            </a:r>
            <a:r>
              <a:rPr lang="en-US" altLang="zh-CN" sz="1700" b="1" dirty="0"/>
              <a:t>class</a:t>
            </a:r>
            <a:r>
              <a:rPr lang="en-US" altLang="zh-CN" sz="1700" dirty="0"/>
              <a:t> </a:t>
            </a:r>
            <a:r>
              <a:rPr lang="en-US" altLang="zh-CN" sz="1700" dirty="0" err="1"/>
              <a:t>EncodingFilter</a:t>
            </a:r>
            <a:r>
              <a:rPr lang="en-US" altLang="zh-CN" sz="1700" dirty="0"/>
              <a:t> </a:t>
            </a:r>
            <a:r>
              <a:rPr lang="en-US" altLang="zh-CN" sz="1700" b="1" dirty="0"/>
              <a:t>implements</a:t>
            </a:r>
            <a:r>
              <a:rPr lang="en-US" altLang="zh-CN" sz="1700" dirty="0"/>
              <a:t> Filter {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</a:t>
            </a:r>
            <a:r>
              <a:rPr lang="en-US" altLang="zh-CN" sz="1700" b="1" dirty="0"/>
              <a:t>private</a:t>
            </a:r>
            <a:r>
              <a:rPr lang="en-US" altLang="zh-CN" sz="1700" dirty="0"/>
              <a:t> </a:t>
            </a:r>
            <a:r>
              <a:rPr lang="en-US" altLang="zh-CN" sz="1700" dirty="0" err="1"/>
              <a:t>FilterConfig</a:t>
            </a:r>
            <a:r>
              <a:rPr lang="en-US" altLang="zh-CN" sz="1700" dirty="0"/>
              <a:t> </a:t>
            </a:r>
            <a:r>
              <a:rPr lang="en-US" altLang="zh-CN" sz="1700" dirty="0" err="1"/>
              <a:t>filterConfig</a:t>
            </a:r>
            <a:r>
              <a:rPr lang="en-US" altLang="zh-CN" sz="1700" dirty="0"/>
              <a:t>;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@Override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</a:t>
            </a:r>
            <a:r>
              <a:rPr lang="en-US" altLang="zh-CN" sz="1700" b="1" dirty="0"/>
              <a:t>public</a:t>
            </a:r>
            <a:r>
              <a:rPr lang="en-US" altLang="zh-CN" sz="1700" dirty="0"/>
              <a:t> </a:t>
            </a:r>
            <a:r>
              <a:rPr lang="en-US" altLang="zh-CN" sz="1700" b="1" dirty="0"/>
              <a:t>void</a:t>
            </a:r>
            <a:r>
              <a:rPr lang="en-US" altLang="zh-CN" sz="1700" dirty="0"/>
              <a:t> </a:t>
            </a:r>
            <a:r>
              <a:rPr lang="en-US" altLang="zh-CN" sz="1700" dirty="0" err="1"/>
              <a:t>doFilter</a:t>
            </a:r>
            <a:r>
              <a:rPr lang="en-US" altLang="zh-CN" sz="1700" dirty="0"/>
              <a:t>(</a:t>
            </a:r>
            <a:r>
              <a:rPr lang="en-US" altLang="zh-CN" sz="1700" dirty="0" err="1"/>
              <a:t>ServletRequest</a:t>
            </a:r>
            <a:r>
              <a:rPr lang="en-US" altLang="zh-CN" sz="1700" dirty="0"/>
              <a:t> request, </a:t>
            </a:r>
            <a:r>
              <a:rPr lang="en-US" altLang="zh-CN" sz="1700" dirty="0" err="1"/>
              <a:t>ServletResponse</a:t>
            </a:r>
            <a:r>
              <a:rPr lang="en-US" altLang="zh-CN" sz="1700" dirty="0"/>
              <a:t> response,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 err="1"/>
              <a:t>FilterChain</a:t>
            </a:r>
            <a:r>
              <a:rPr lang="en-US" altLang="zh-CN" sz="1700" dirty="0"/>
              <a:t> chain) </a:t>
            </a:r>
            <a:r>
              <a:rPr lang="en-US" altLang="zh-CN" sz="1700" b="1" dirty="0"/>
              <a:t>throws</a:t>
            </a:r>
            <a:r>
              <a:rPr lang="en-US" altLang="zh-CN" sz="1700" dirty="0"/>
              <a:t> </a:t>
            </a:r>
            <a:r>
              <a:rPr lang="en-US" altLang="zh-CN" sz="1700" dirty="0" err="1"/>
              <a:t>IOException</a:t>
            </a:r>
            <a:r>
              <a:rPr lang="en-US" altLang="zh-CN" sz="1700" dirty="0"/>
              <a:t>, </a:t>
            </a:r>
            <a:r>
              <a:rPr lang="en-US" altLang="zh-CN" sz="1700" dirty="0" err="1"/>
              <a:t>ServletException</a:t>
            </a:r>
            <a:r>
              <a:rPr lang="en-US" altLang="zh-CN" sz="1700" dirty="0"/>
              <a:t> {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    String encoding = </a:t>
            </a:r>
            <a:r>
              <a:rPr lang="en-US" altLang="zh-CN" sz="1700" dirty="0" err="1"/>
              <a:t>filterConfig.getInitParameter</a:t>
            </a:r>
            <a:r>
              <a:rPr lang="en-US" altLang="zh-CN" sz="1700" dirty="0"/>
              <a:t>("encoding");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    </a:t>
            </a:r>
            <a:r>
              <a:rPr lang="en-US" altLang="zh-CN" sz="1700" dirty="0" err="1"/>
              <a:t>request.setCharacterEncoding</a:t>
            </a:r>
            <a:r>
              <a:rPr lang="en-US" altLang="zh-CN" sz="1700" dirty="0"/>
              <a:t>(encoding);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    </a:t>
            </a:r>
            <a:r>
              <a:rPr lang="en-US" altLang="zh-CN" sz="1700" dirty="0" err="1"/>
              <a:t>chain.doFilter</a:t>
            </a:r>
            <a:r>
              <a:rPr lang="en-US" altLang="zh-CN" sz="1700" dirty="0"/>
              <a:t>(request, response);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}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@Override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</a:t>
            </a:r>
            <a:r>
              <a:rPr lang="en-US" altLang="zh-CN" sz="1700" b="1" dirty="0"/>
              <a:t>public</a:t>
            </a:r>
            <a:r>
              <a:rPr lang="en-US" altLang="zh-CN" sz="1700" dirty="0"/>
              <a:t> </a:t>
            </a:r>
            <a:r>
              <a:rPr lang="en-US" altLang="zh-CN" sz="1700" b="1" dirty="0"/>
              <a:t>void</a:t>
            </a:r>
            <a:r>
              <a:rPr lang="en-US" altLang="zh-CN" sz="1700" dirty="0"/>
              <a:t> destroy() {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}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@Override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</a:t>
            </a:r>
            <a:r>
              <a:rPr lang="en-US" altLang="zh-CN" sz="1700" b="1" dirty="0"/>
              <a:t>public</a:t>
            </a:r>
            <a:r>
              <a:rPr lang="en-US" altLang="zh-CN" sz="1700" dirty="0"/>
              <a:t> </a:t>
            </a:r>
            <a:r>
              <a:rPr lang="en-US" altLang="zh-CN" sz="1700" b="1" dirty="0"/>
              <a:t>void</a:t>
            </a:r>
            <a:r>
              <a:rPr lang="en-US" altLang="zh-CN" sz="1700" dirty="0"/>
              <a:t> init(</a:t>
            </a:r>
            <a:r>
              <a:rPr lang="en-US" altLang="zh-CN" sz="1700" dirty="0" err="1"/>
              <a:t>FilterConfig</a:t>
            </a:r>
            <a:r>
              <a:rPr lang="en-US" altLang="zh-CN" sz="1700" dirty="0"/>
              <a:t> </a:t>
            </a:r>
            <a:r>
              <a:rPr lang="en-US" altLang="zh-CN" sz="1700" dirty="0" err="1"/>
              <a:t>filterConfig</a:t>
            </a:r>
            <a:r>
              <a:rPr lang="en-US" altLang="zh-CN" sz="1700" dirty="0"/>
              <a:t>) {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    </a:t>
            </a:r>
            <a:r>
              <a:rPr lang="en-US" altLang="zh-CN" sz="1700" b="1" dirty="0" err="1"/>
              <a:t>this</a:t>
            </a:r>
            <a:r>
              <a:rPr lang="en-US" altLang="zh-CN" sz="1700" dirty="0" err="1"/>
              <a:t>.filterConfig</a:t>
            </a:r>
            <a:r>
              <a:rPr lang="en-US" altLang="zh-CN" sz="1700" dirty="0"/>
              <a:t> = </a:t>
            </a:r>
            <a:r>
              <a:rPr lang="en-US" altLang="zh-CN" sz="1700" dirty="0" err="1"/>
              <a:t>filterConfig</a:t>
            </a:r>
            <a:r>
              <a:rPr lang="en-US" altLang="zh-CN" sz="1700" dirty="0"/>
              <a:t>;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    }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700" dirty="0"/>
              <a:t>}</a:t>
            </a:r>
            <a:endParaRPr lang="en-US" altLang="zh-CN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200" dirty="0"/>
              <a:t>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E6BD04D-A644-42F3-84AD-FDE381D06123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71BDAF-C7D9-48D0-B168-51B17DDC9B45}" type="slidenum">
              <a:rPr lang="zh-CN" altLang="en-US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dirty="0"/>
              <a:t>回顾：</a:t>
            </a:r>
            <a:r>
              <a:rPr lang="en-US" altLang="zh-CN" dirty="0"/>
              <a:t>HTTP</a:t>
            </a:r>
            <a:r>
              <a:rPr lang="zh-CN" altLang="en-US" dirty="0"/>
              <a:t>响应</a:t>
            </a:r>
            <a:endParaRPr lang="en-US" altLang="zh-CN" dirty="0"/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HTTP</a:t>
            </a:r>
            <a:r>
              <a:rPr lang="zh-CN" altLang="en-US" sz="3200"/>
              <a:t>响应</a:t>
            </a:r>
            <a:endParaRPr lang="zh-CN" altLang="zh-CN" sz="3200"/>
          </a:p>
        </p:txBody>
      </p:sp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57338"/>
            <a:ext cx="8991600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F0C5C3A-F05A-42C7-A97A-9A2AA10F6254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5EF7B3-69DD-48BA-ACF4-42087623C327}" type="slidenum">
              <a:rPr lang="zh-CN" altLang="en-US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过滤器和监听器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981075"/>
            <a:ext cx="8229600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600"/>
              <a:t>监听器</a:t>
            </a:r>
            <a:r>
              <a:rPr lang="en-US" altLang="zh-CN" sz="2600"/>
              <a:t>Listener</a:t>
            </a:r>
            <a:endParaRPr lang="en-US" altLang="zh-CN" sz="390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/>
              <a:t>   Servlet</a:t>
            </a:r>
            <a:r>
              <a:rPr lang="zh-CN" altLang="en-US" sz="2200"/>
              <a:t>监听器是在</a:t>
            </a:r>
            <a:r>
              <a:rPr lang="en-US" altLang="zh-CN" sz="2200"/>
              <a:t>Servlet 2.3</a:t>
            </a:r>
            <a:r>
              <a:rPr lang="zh-CN" altLang="en-US" sz="2200"/>
              <a:t>版中引入的技术，它可以监听客户端的请求、服务端的操作等。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200"/>
              <a:t>对</a:t>
            </a:r>
            <a:r>
              <a:rPr lang="en-US" altLang="zh-CN" sz="2200"/>
              <a:t>ServletContext</a:t>
            </a:r>
            <a:r>
              <a:rPr lang="zh-CN" altLang="en-US" sz="2200"/>
              <a:t>对象进行监听的接口有</a:t>
            </a:r>
            <a:r>
              <a:rPr lang="en-US" altLang="zh-CN" sz="2200"/>
              <a:t>ServletContextAttributeListener</a:t>
            </a:r>
            <a:r>
              <a:rPr lang="zh-CN" altLang="en-US" sz="2200"/>
              <a:t>和</a:t>
            </a:r>
            <a:r>
              <a:rPr lang="en-US" altLang="zh-CN" sz="2200"/>
              <a:t>ServletContextListener</a:t>
            </a:r>
            <a:r>
              <a:rPr lang="zh-CN" altLang="en-US" sz="2200"/>
              <a:t>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200"/>
              <a:t>对客户会话进行监听的接口有</a:t>
            </a:r>
            <a:r>
              <a:rPr lang="en-US" altLang="zh-CN" sz="2200"/>
              <a:t>HttpSessionAttributeListener</a:t>
            </a:r>
            <a:r>
              <a:rPr lang="zh-CN" altLang="en-US" sz="2200"/>
              <a:t>接口、</a:t>
            </a:r>
            <a:r>
              <a:rPr lang="en-US" altLang="zh-CN" sz="2200"/>
              <a:t>HttpSessionListener</a:t>
            </a:r>
            <a:r>
              <a:rPr lang="zh-CN" altLang="en-US" sz="2200"/>
              <a:t>接口、</a:t>
            </a:r>
            <a:r>
              <a:rPr lang="en-US" altLang="zh-CN" sz="2200"/>
              <a:t>HttpSessionActivationListener</a:t>
            </a:r>
            <a:r>
              <a:rPr lang="zh-CN" altLang="en-US" sz="2200"/>
              <a:t>接口和</a:t>
            </a:r>
            <a:r>
              <a:rPr lang="en-US" altLang="zh-CN" sz="2200"/>
              <a:t>HttpSessionBindingListener</a:t>
            </a:r>
            <a:r>
              <a:rPr lang="zh-CN" altLang="en-US" sz="2200"/>
              <a:t>接口。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200"/>
              <a:t>对</a:t>
            </a:r>
            <a:r>
              <a:rPr lang="en-US" altLang="zh-CN" sz="2200"/>
              <a:t>ServletRequest</a:t>
            </a:r>
            <a:r>
              <a:rPr lang="zh-CN" altLang="en-US" sz="2200"/>
              <a:t>对象进行监听的接口有</a:t>
            </a:r>
            <a:r>
              <a:rPr lang="en-US" altLang="zh-CN" sz="2200"/>
              <a:t>ServletRequestAttributeListener</a:t>
            </a:r>
            <a:r>
              <a:rPr lang="zh-CN" altLang="en-US" sz="2200"/>
              <a:t>和</a:t>
            </a:r>
            <a:r>
              <a:rPr lang="en-US" altLang="zh-CN" sz="2200"/>
              <a:t>ServletRequestListener</a:t>
            </a:r>
            <a:r>
              <a:rPr lang="zh-CN" altLang="en-US" sz="2200"/>
              <a:t>。</a:t>
            </a:r>
            <a:r>
              <a:rPr lang="zh-CN" altLang="en-US" sz="3000"/>
              <a:t>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E47F67C-0987-402F-AC9F-C63E45F92E01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5A13C-458B-476C-B400-69D4B94295A8}" type="slidenum">
              <a:rPr lang="zh-CN" altLang="en-US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过滤器和监听器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2875"/>
            <a:ext cx="8229600" cy="5111750"/>
          </a:xfrm>
        </p:spPr>
        <p:txBody>
          <a:bodyPr/>
          <a:lstStyle/>
          <a:p>
            <a:pPr eaLnBrk="1" hangingPunct="1"/>
            <a:r>
              <a:rPr lang="en-US" altLang="zh-CN"/>
              <a:t>Servlet</a:t>
            </a:r>
            <a:r>
              <a:rPr lang="zh-CN" altLang="en-US"/>
              <a:t>上下文与会话</a:t>
            </a:r>
            <a:endParaRPr lang="zh-CN" altLang="en-US" sz="4300"/>
          </a:p>
          <a:p>
            <a:pPr lvl="1" eaLnBrk="1" hangingPunct="1"/>
            <a:r>
              <a:rPr lang="en-US" altLang="zh-CN"/>
              <a:t>Servlet</a:t>
            </a:r>
            <a:r>
              <a:rPr lang="zh-CN" altLang="en-US"/>
              <a:t>上下文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zh-CN" altLang="en-US"/>
              <a:t>  与</a:t>
            </a:r>
            <a:r>
              <a:rPr lang="en-US" altLang="zh-CN"/>
              <a:t>Servlet</a:t>
            </a:r>
            <a:r>
              <a:rPr lang="zh-CN" altLang="en-US"/>
              <a:t>上下文有关的接口是</a:t>
            </a:r>
            <a:r>
              <a:rPr lang="en-US" altLang="zh-CN"/>
              <a:t>javax.servlet.ServletContext</a:t>
            </a:r>
            <a:r>
              <a:rPr lang="zh-CN" altLang="en-US"/>
              <a:t>。当</a:t>
            </a:r>
            <a:r>
              <a:rPr lang="en-US" altLang="zh-CN"/>
              <a:t>Servlet</a:t>
            </a:r>
            <a:r>
              <a:rPr lang="zh-CN" altLang="en-US"/>
              <a:t>初始化时，</a:t>
            </a:r>
            <a:r>
              <a:rPr lang="en-US" altLang="zh-CN"/>
              <a:t>Web</a:t>
            </a:r>
            <a:r>
              <a:rPr lang="zh-CN" altLang="en-US"/>
              <a:t>容器将初始化一个</a:t>
            </a:r>
            <a:r>
              <a:rPr lang="en-US" altLang="zh-CN"/>
              <a:t>ServletContext</a:t>
            </a:r>
            <a:r>
              <a:rPr lang="zh-CN" altLang="en-US"/>
              <a:t>上下文给</a:t>
            </a:r>
            <a:r>
              <a:rPr lang="en-US" altLang="zh-CN"/>
              <a:t>Servlet</a:t>
            </a:r>
            <a:r>
              <a:rPr lang="zh-CN" altLang="en-US"/>
              <a:t>，当前</a:t>
            </a:r>
            <a:r>
              <a:rPr lang="en-US" altLang="zh-CN"/>
              <a:t>ServletContext</a:t>
            </a:r>
            <a:r>
              <a:rPr lang="zh-CN" altLang="en-US"/>
              <a:t>对象包含在</a:t>
            </a:r>
            <a:r>
              <a:rPr lang="en-US" altLang="zh-CN"/>
              <a:t>ServletConfig</a:t>
            </a:r>
            <a:r>
              <a:rPr lang="zh-CN" altLang="en-US"/>
              <a:t>对象中。利用上下文对象，可以存储应用级数据（如，网站的访问人数），可为所有用户共享。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CN" sz="3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2A8F115-CEA9-46B8-9AC9-9B80282C2C9D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18F48-54D7-480D-B290-80324C92131B}" type="slidenum">
              <a:rPr lang="zh-CN" altLang="en-US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052513"/>
            <a:ext cx="8229600" cy="4530725"/>
          </a:xfrm>
        </p:spPr>
        <p:txBody>
          <a:bodyPr/>
          <a:lstStyle/>
          <a:p>
            <a:pPr lvl="1" eaLnBrk="1" hangingPunct="1"/>
            <a:r>
              <a:rPr lang="zh-CN" altLang="en-US"/>
              <a:t>会话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zh-CN" altLang="en-US"/>
              <a:t>  从一个客户打开浏览器并连接到服务器开始，到客户关闭浏览器离开这个服务器结束，被称为一个会话。当一个客户访问一个服务器时，可能会在这个服务器的几个页面之间切换，服务器应当通过某种办法知道这是一个客户，就需要</a:t>
            </a:r>
            <a:r>
              <a:rPr lang="en-US" altLang="zh-CN"/>
              <a:t>Session</a:t>
            </a:r>
            <a:r>
              <a:rPr lang="zh-CN" altLang="en-US"/>
              <a:t>对象。与会话相关的接口主要是</a:t>
            </a:r>
            <a:r>
              <a:rPr lang="en-US" altLang="zh-CN"/>
              <a:t>java.servlet.http.HttpSession</a:t>
            </a:r>
            <a:r>
              <a:rPr lang="zh-CN" altLang="en-US"/>
              <a:t>接口。</a:t>
            </a:r>
            <a:r>
              <a:rPr lang="en-US" altLang="zh-CN"/>
              <a:t>HTTP</a:t>
            </a:r>
            <a:r>
              <a:rPr lang="zh-CN" altLang="en-US"/>
              <a:t>客户端和</a:t>
            </a:r>
            <a:r>
              <a:rPr lang="en-US" altLang="zh-CN"/>
              <a:t>HTTP</a:t>
            </a:r>
            <a:r>
              <a:rPr lang="zh-CN" altLang="en-US"/>
              <a:t>会话两者之间的关联是通过</a:t>
            </a:r>
            <a:r>
              <a:rPr lang="en-US" altLang="zh-CN"/>
              <a:t>HttpSession</a:t>
            </a:r>
            <a:r>
              <a:rPr lang="zh-CN" altLang="en-US"/>
              <a:t>接口实现的。这种关联可以维持指定的时间，同时也可以跨越多个连接或用户页面请求。一个</a:t>
            </a:r>
            <a:r>
              <a:rPr lang="en-US" altLang="zh-CN"/>
              <a:t>Session</a:t>
            </a:r>
            <a:r>
              <a:rPr lang="zh-CN" altLang="en-US"/>
              <a:t>只负责和一个用户通信，并存储该用户的有关信息。</a:t>
            </a:r>
            <a:r>
              <a:rPr lang="en-US" altLang="zh-CN"/>
              <a:t>HttpSession</a:t>
            </a:r>
            <a:r>
              <a:rPr lang="zh-CN" altLang="en-US"/>
              <a:t>接口提供了一些方法供开发者使用。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92E3EB1-32EE-4018-9C48-366753F584FE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D45CD-ACF5-439A-B080-27D0CC6294A8}" type="slidenum">
              <a:rPr lang="zh-CN" altLang="en-US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过滤器和监听器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196975"/>
            <a:ext cx="8229600" cy="5111750"/>
          </a:xfrm>
        </p:spPr>
        <p:txBody>
          <a:bodyPr/>
          <a:lstStyle/>
          <a:p>
            <a:pPr eaLnBrk="1" hangingPunct="1"/>
            <a:r>
              <a:rPr lang="zh-CN" altLang="en-US" dirty="0"/>
              <a:t>案例</a:t>
            </a:r>
            <a:r>
              <a:rPr lang="en-US" altLang="zh-CN" dirty="0"/>
              <a:t>2-5 </a:t>
            </a:r>
            <a:r>
              <a:rPr lang="zh-CN" altLang="en-US" dirty="0"/>
              <a:t>统计访问人数和在线人数</a:t>
            </a:r>
            <a:endParaRPr lang="zh-CN" altLang="en-US" sz="4300" dirty="0"/>
          </a:p>
          <a:p>
            <a:pPr lvl="1" eaLnBrk="1" hangingPunct="1"/>
            <a:r>
              <a:rPr lang="zh-CN" altLang="en-US" dirty="0"/>
              <a:t>设计上下文监听器</a:t>
            </a:r>
            <a:r>
              <a:rPr lang="en-US" altLang="zh-CN" dirty="0" err="1"/>
              <a:t>ContexListener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建立会话监听器</a:t>
            </a:r>
            <a:r>
              <a:rPr lang="en-US" altLang="zh-CN" dirty="0" err="1"/>
              <a:t>SessionListener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</a:t>
            </a:r>
            <a:r>
              <a:rPr lang="en-US" altLang="zh-CN" dirty="0"/>
              <a:t>index.jsp</a:t>
            </a:r>
            <a:r>
              <a:rPr lang="zh-CN" altLang="en-US" dirty="0"/>
              <a:t>中增加了访问人数和在线人数显示，使用</a:t>
            </a:r>
            <a:r>
              <a:rPr lang="en-US" altLang="zh-CN" dirty="0" err="1"/>
              <a:t>showInfo</a:t>
            </a:r>
            <a:r>
              <a:rPr lang="zh-CN" altLang="en-US" dirty="0"/>
              <a:t>的</a:t>
            </a:r>
            <a:r>
              <a:rPr lang="en-US" altLang="zh-CN" dirty="0" err="1"/>
              <a:t>servlet</a:t>
            </a:r>
            <a:r>
              <a:rPr lang="zh-CN" altLang="en-US" dirty="0"/>
              <a:t>实现</a:t>
            </a:r>
            <a:endParaRPr lang="en-US" altLang="zh-CN" dirty="0"/>
          </a:p>
          <a:p>
            <a:pPr lvl="1" eaLnBrk="1" hangingPunct="1"/>
            <a:endParaRPr lang="en-US" altLang="zh-CN" dirty="0"/>
          </a:p>
          <a:p>
            <a:pPr lvl="1" eaLnBrk="1" hangingPunct="1"/>
            <a:r>
              <a:rPr lang="en-US" altLang="zh-CN" dirty="0"/>
              <a:t>web-</a:t>
            </a:r>
            <a:r>
              <a:rPr lang="en-US" altLang="zh-CN" dirty="0" err="1"/>
              <a:t>inf</a:t>
            </a:r>
            <a:r>
              <a:rPr lang="zh-CN" altLang="en-US" dirty="0"/>
              <a:t>目录下</a:t>
            </a:r>
            <a:r>
              <a:rPr lang="en-US" altLang="zh-CN" dirty="0"/>
              <a:t>classes</a:t>
            </a:r>
            <a:r>
              <a:rPr lang="zh-CN" altLang="en-US" dirty="0"/>
              <a:t>目录下构造</a:t>
            </a:r>
            <a:r>
              <a:rPr lang="en-US" altLang="zh-CN" dirty="0"/>
              <a:t>db</a:t>
            </a:r>
            <a:r>
              <a:rPr lang="zh-CN" altLang="en-US" dirty="0"/>
              <a:t>目录，并创建</a:t>
            </a:r>
            <a:r>
              <a:rPr lang="en-US" altLang="zh-CN" dirty="0" err="1"/>
              <a:t>count.properties</a:t>
            </a:r>
            <a:r>
              <a:rPr lang="zh-CN" altLang="en-US" dirty="0"/>
              <a:t>文件（在</a:t>
            </a:r>
            <a:r>
              <a:rPr lang="en-US" altLang="zh-CN" dirty="0"/>
              <a:t>tomcat</a:t>
            </a:r>
            <a:r>
              <a:rPr lang="zh-CN" altLang="en-US" dirty="0"/>
              <a:t>环境下）</a:t>
            </a:r>
          </a:p>
          <a:p>
            <a:pPr lvl="1"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EC4C219-D7AB-4AA3-BC5C-FF54064C32EB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1DBD3-F867-4859-BFB4-1DC284BE0340}" type="slidenum">
              <a:rPr lang="zh-CN" altLang="en-US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Redirect vs. Request Dispatch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81075"/>
            <a:ext cx="7989887" cy="5184775"/>
          </a:xfrm>
        </p:spPr>
        <p:txBody>
          <a:bodyPr/>
          <a:lstStyle/>
          <a:p>
            <a:pPr eaLnBrk="1" hangingPunct="1"/>
            <a:r>
              <a:rPr lang="en-US" altLang="zh-CN" sz="2400"/>
              <a:t>Redirect (1)</a:t>
            </a:r>
          </a:p>
        </p:txBody>
      </p:sp>
      <p:pic>
        <p:nvPicPr>
          <p:cNvPr id="1024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1916113"/>
            <a:ext cx="4968875" cy="130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3644900"/>
            <a:ext cx="5040312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3276600" y="1412875"/>
            <a:ext cx="21605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客户端的</a:t>
            </a:r>
            <a:r>
              <a:rPr lang="en-US" altLang="zh-CN" sz="1600"/>
              <a:t>URL</a:t>
            </a:r>
            <a:r>
              <a:rPr lang="zh-CN" altLang="en-US" sz="1600"/>
              <a:t>请求发送至服务器</a:t>
            </a:r>
            <a:r>
              <a:rPr lang="en-US" altLang="zh-CN" sz="1600"/>
              <a:t>/</a:t>
            </a:r>
            <a:r>
              <a:rPr lang="zh-CN" altLang="en-US" sz="1600"/>
              <a:t>容器</a:t>
            </a:r>
          </a:p>
        </p:txBody>
      </p:sp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5795963" y="1557338"/>
            <a:ext cx="2305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/>
              <a:t>Servlet</a:t>
            </a:r>
            <a:r>
              <a:rPr lang="zh-CN" altLang="en-US" sz="1600"/>
              <a:t>发现请求将定位到一个完全不同的</a:t>
            </a:r>
            <a:r>
              <a:rPr lang="en-US" altLang="zh-CN" sz="1600"/>
              <a:t>URL</a:t>
            </a:r>
          </a:p>
        </p:txBody>
      </p:sp>
      <p:pic>
        <p:nvPicPr>
          <p:cNvPr id="1025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25" y="2708275"/>
            <a:ext cx="350838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9" name="Text Box 9"/>
          <p:cNvSpPr txBox="1">
            <a:spLocks noChangeArrowheads="1"/>
          </p:cNvSpPr>
          <p:nvPr/>
        </p:nvSpPr>
        <p:spPr bwMode="auto">
          <a:xfrm>
            <a:off x="5724525" y="3502025"/>
            <a:ext cx="2663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/>
              <a:t>Servlet</a:t>
            </a:r>
            <a:r>
              <a:rPr lang="zh-CN" altLang="en-US" sz="1600"/>
              <a:t>调用响应上的</a:t>
            </a:r>
            <a:r>
              <a:rPr lang="en-US" altLang="zh-CN" sz="1600"/>
              <a:t>sendRedirect(aString)</a:t>
            </a:r>
            <a:r>
              <a:rPr lang="zh-CN" altLang="en-US" sz="1600"/>
              <a:t>方法</a:t>
            </a:r>
          </a:p>
        </p:txBody>
      </p:sp>
      <p:sp>
        <p:nvSpPr>
          <p:cNvPr id="174090" name="Text Box 10"/>
          <p:cNvSpPr txBox="1">
            <a:spLocks noChangeArrowheads="1"/>
          </p:cNvSpPr>
          <p:nvPr/>
        </p:nvSpPr>
        <p:spPr bwMode="auto">
          <a:xfrm>
            <a:off x="3276600" y="3213100"/>
            <a:ext cx="21605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/>
              <a:t>HTTP</a:t>
            </a:r>
            <a:r>
              <a:rPr lang="zh-CN" altLang="en-US" sz="1600"/>
              <a:t>响应的状态码为“</a:t>
            </a:r>
            <a:r>
              <a:rPr lang="en-US" altLang="zh-CN" sz="1600"/>
              <a:t>301”,”Location”</a:t>
            </a:r>
            <a:r>
              <a:rPr lang="zh-CN" altLang="en-US" sz="1600"/>
              <a:t>头属性值是此</a:t>
            </a:r>
            <a:r>
              <a:rPr lang="en-US" altLang="zh-CN" sz="1600"/>
              <a:t>URL</a:t>
            </a:r>
          </a:p>
        </p:txBody>
      </p:sp>
      <p:sp>
        <p:nvSpPr>
          <p:cNvPr id="174091" name="Text Box 11"/>
          <p:cNvSpPr txBox="1">
            <a:spLocks noChangeArrowheads="1"/>
          </p:cNvSpPr>
          <p:nvPr/>
        </p:nvSpPr>
        <p:spPr bwMode="auto">
          <a:xfrm>
            <a:off x="395288" y="3286125"/>
            <a:ext cx="21605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浏览器得到响应，看到“</a:t>
            </a:r>
            <a:r>
              <a:rPr lang="en-US" altLang="zh-CN" sz="1600"/>
              <a:t>301”</a:t>
            </a:r>
            <a:r>
              <a:rPr lang="zh-CN" altLang="en-US" sz="1600"/>
              <a:t>状态码和“</a:t>
            </a:r>
            <a:r>
              <a:rPr lang="en-US" altLang="zh-CN" sz="1600"/>
              <a:t>Location”</a:t>
            </a:r>
            <a:r>
              <a:rPr lang="zh-CN" altLang="en-US" sz="1600"/>
              <a:t>头属性</a:t>
            </a:r>
          </a:p>
        </p:txBody>
      </p:sp>
      <p:graphicFrame>
        <p:nvGraphicFramePr>
          <p:cNvPr id="174092" name="Object 12"/>
          <p:cNvGraphicFramePr>
            <a:graphicFrameLocks noChangeAspect="1"/>
          </p:cNvGraphicFramePr>
          <p:nvPr/>
        </p:nvGraphicFramePr>
        <p:xfrm>
          <a:off x="3206750" y="5013325"/>
          <a:ext cx="5937250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151565" imgH="1596957" progId="Visio.Drawing.11">
                  <p:embed/>
                </p:oleObj>
              </mc:Choice>
              <mc:Fallback>
                <p:oleObj name="Visio" r:id="rId5" imgW="6151565" imgH="1596957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5013325"/>
                        <a:ext cx="5937250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6" grpId="0"/>
      <p:bldP spid="174087" grpId="0"/>
      <p:bldP spid="174089" grpId="0"/>
      <p:bldP spid="174090" grpId="0"/>
      <p:bldP spid="17409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474D66B-806C-4331-8113-875C78379703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388E9-17A2-40D9-AAAE-EDA5BDD44713}" type="slidenum">
              <a:rPr lang="zh-CN" altLang="en-US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1563" y="2276475"/>
            <a:ext cx="4995862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Redirect vs. Request Dispatch</a:t>
            </a:r>
          </a:p>
        </p:txBody>
      </p:sp>
      <p:sp>
        <p:nvSpPr>
          <p:cNvPr id="6554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81075"/>
            <a:ext cx="7989887" cy="5184775"/>
          </a:xfrm>
        </p:spPr>
        <p:txBody>
          <a:bodyPr/>
          <a:lstStyle/>
          <a:p>
            <a:pPr eaLnBrk="1" hangingPunct="1"/>
            <a:r>
              <a:rPr lang="en-US" altLang="zh-CN" sz="2400"/>
              <a:t>Redirect (2)</a:t>
            </a:r>
          </a:p>
        </p:txBody>
      </p:sp>
      <p:sp>
        <p:nvSpPr>
          <p:cNvPr id="175109" name="Text Box 5"/>
          <p:cNvSpPr txBox="1">
            <a:spLocks noChangeArrowheads="1"/>
          </p:cNvSpPr>
          <p:nvPr/>
        </p:nvSpPr>
        <p:spPr bwMode="auto">
          <a:xfrm>
            <a:off x="541338" y="1773238"/>
            <a:ext cx="2160587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浏览器用“</a:t>
            </a:r>
            <a:r>
              <a:rPr lang="en-US" altLang="zh-CN" sz="1600"/>
              <a:t>Location”</a:t>
            </a:r>
            <a:r>
              <a:rPr lang="zh-CN" altLang="en-US" sz="1600"/>
              <a:t>头属性值</a:t>
            </a:r>
            <a:r>
              <a:rPr lang="en-US" altLang="zh-CN" sz="1600"/>
              <a:t>URL</a:t>
            </a:r>
            <a:r>
              <a:rPr lang="zh-CN" altLang="en-US" sz="1600"/>
              <a:t>发起一个新的请求（注意浏览器地址改变）</a:t>
            </a:r>
          </a:p>
        </p:txBody>
      </p:sp>
      <p:sp>
        <p:nvSpPr>
          <p:cNvPr id="175110" name="Text Box 6"/>
          <p:cNvSpPr txBox="1">
            <a:spLocks noChangeArrowheads="1"/>
          </p:cNvSpPr>
          <p:nvPr/>
        </p:nvSpPr>
        <p:spPr bwMode="auto">
          <a:xfrm>
            <a:off x="3852863" y="1700213"/>
            <a:ext cx="16573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新的请求发送至服务器</a:t>
            </a:r>
            <a:r>
              <a:rPr lang="en-US" altLang="zh-CN" sz="1600"/>
              <a:t>/</a:t>
            </a:r>
            <a:r>
              <a:rPr lang="zh-CN" altLang="en-US" sz="1600"/>
              <a:t>容器</a:t>
            </a:r>
          </a:p>
        </p:txBody>
      </p:sp>
      <p:pic>
        <p:nvPicPr>
          <p:cNvPr id="6554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5" y="3141663"/>
            <a:ext cx="350838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12" name="Text Box 8"/>
          <p:cNvSpPr txBox="1">
            <a:spLocks noChangeArrowheads="1"/>
          </p:cNvSpPr>
          <p:nvPr/>
        </p:nvSpPr>
        <p:spPr bwMode="auto">
          <a:xfrm>
            <a:off x="6229350" y="1989138"/>
            <a:ext cx="2663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服务器按照</a:t>
            </a:r>
            <a:r>
              <a:rPr lang="en-US" altLang="zh-CN" sz="1600"/>
              <a:t>URL</a:t>
            </a:r>
            <a:r>
              <a:rPr lang="zh-CN" altLang="en-US" sz="1600"/>
              <a:t>获得数据</a:t>
            </a:r>
          </a:p>
        </p:txBody>
      </p:sp>
      <p:sp>
        <p:nvSpPr>
          <p:cNvPr id="175113" name="Text Box 9"/>
          <p:cNvSpPr txBox="1">
            <a:spLocks noChangeArrowheads="1"/>
          </p:cNvSpPr>
          <p:nvPr/>
        </p:nvSpPr>
        <p:spPr bwMode="auto">
          <a:xfrm>
            <a:off x="901700" y="4076700"/>
            <a:ext cx="2160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浏览器显示新的页面</a:t>
            </a:r>
          </a:p>
        </p:txBody>
      </p:sp>
      <p:pic>
        <p:nvPicPr>
          <p:cNvPr id="65548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41563" y="4365625"/>
            <a:ext cx="3887787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15" name="Text Box 11"/>
          <p:cNvSpPr txBox="1">
            <a:spLocks noChangeArrowheads="1"/>
          </p:cNvSpPr>
          <p:nvPr/>
        </p:nvSpPr>
        <p:spPr bwMode="auto">
          <a:xfrm>
            <a:off x="3852863" y="4216400"/>
            <a:ext cx="1873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/>
              <a:t>HTTP</a:t>
            </a:r>
            <a:r>
              <a:rPr lang="zh-CN" altLang="en-US" sz="1600"/>
              <a:t>响应方式与其它响应完全相同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9" grpId="0"/>
      <p:bldP spid="175110" grpId="0"/>
      <p:bldP spid="175112" grpId="0"/>
      <p:bldP spid="175113" grpId="0"/>
      <p:bldP spid="1751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917D1BE-5F25-4F63-A827-78B57A32583A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741745-3E5A-47E8-830C-46FC177311EE}" type="slidenum">
              <a:rPr lang="zh-CN" altLang="en-US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Redirect vs. Request Dispatch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81075"/>
            <a:ext cx="7989887" cy="1533525"/>
          </a:xfrm>
        </p:spPr>
        <p:txBody>
          <a:bodyPr/>
          <a:lstStyle/>
          <a:p>
            <a:pPr lvl="1" eaLnBrk="1" hangingPunct="1"/>
            <a:r>
              <a:rPr lang="en-US" altLang="zh-CN" sz="1900"/>
              <a:t>Redirect</a:t>
            </a:r>
            <a:r>
              <a:rPr lang="zh-CN" altLang="en-US" sz="1900"/>
              <a:t>注意</a:t>
            </a:r>
          </a:p>
          <a:p>
            <a:pPr lvl="2" eaLnBrk="1" hangingPunct="1"/>
            <a:r>
              <a:rPr lang="zh-CN" altLang="en-US" sz="1800"/>
              <a:t>处理过请求后不能再执行</a:t>
            </a:r>
            <a:r>
              <a:rPr lang="en-US" altLang="zh-CN" sz="1800"/>
              <a:t>sendRedirect()</a:t>
            </a:r>
            <a:r>
              <a:rPr lang="zh-CN" altLang="en-US" sz="1800"/>
              <a:t>方法（二选一）</a:t>
            </a:r>
          </a:p>
          <a:p>
            <a:pPr lvl="2" eaLnBrk="1" hangingPunct="1"/>
            <a:r>
              <a:rPr lang="en-US" altLang="zh-CN" sz="1800"/>
              <a:t>sendRedirect(aString)</a:t>
            </a:r>
            <a:r>
              <a:rPr lang="zh-CN" altLang="en-US" sz="1800"/>
              <a:t>方法的参数是</a:t>
            </a:r>
            <a:r>
              <a:rPr lang="en-US" altLang="zh-CN" sz="1800"/>
              <a:t>String</a:t>
            </a:r>
            <a:r>
              <a:rPr lang="zh-CN" altLang="en-US" sz="1800"/>
              <a:t>类型，而不是</a:t>
            </a:r>
            <a:r>
              <a:rPr lang="en-US" altLang="zh-CN" sz="1800"/>
              <a:t>URL</a:t>
            </a:r>
            <a:r>
              <a:rPr lang="zh-CN" altLang="en-US" sz="1800"/>
              <a:t>类型</a:t>
            </a:r>
          </a:p>
          <a:p>
            <a:pPr eaLnBrk="1" hangingPunct="1"/>
            <a:r>
              <a:rPr lang="en-US" altLang="zh-CN" sz="2200"/>
              <a:t>Request Dispatch</a:t>
            </a:r>
          </a:p>
        </p:txBody>
      </p:sp>
      <p:pic>
        <p:nvPicPr>
          <p:cNvPr id="11271" name="Picture 4" descr="MCj021197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125538"/>
            <a:ext cx="573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1413" y="2636838"/>
            <a:ext cx="4586287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971550" y="2781300"/>
            <a:ext cx="16557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用户在浏览器上输入</a:t>
            </a:r>
            <a:r>
              <a:rPr lang="en-US" altLang="zh-CN" sz="1400"/>
              <a:t>servlet</a:t>
            </a:r>
            <a:r>
              <a:rPr lang="zh-CN" altLang="en-US" sz="1400"/>
              <a:t>的</a:t>
            </a:r>
            <a:r>
              <a:rPr lang="en-US" altLang="zh-CN" sz="1400"/>
              <a:t>URL</a:t>
            </a: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563938" y="3141663"/>
            <a:ext cx="10795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请求传至服务器</a:t>
            </a:r>
            <a:r>
              <a:rPr lang="en-US" altLang="zh-CN" sz="1400"/>
              <a:t>/</a:t>
            </a:r>
            <a:r>
              <a:rPr lang="zh-CN" altLang="en-US" sz="1400"/>
              <a:t>容器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6443663" y="2852738"/>
            <a:ext cx="158432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/>
              <a:t>Servlet</a:t>
            </a:r>
            <a:r>
              <a:rPr lang="zh-CN" altLang="en-US" sz="1400"/>
              <a:t>确定请求将被转发到另外一个</a:t>
            </a:r>
            <a:r>
              <a:rPr lang="en-US" altLang="zh-CN" sz="1400"/>
              <a:t>web</a:t>
            </a:r>
            <a:r>
              <a:rPr lang="zh-CN" altLang="en-US" sz="1400"/>
              <a:t>应用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427538" y="3933825"/>
            <a:ext cx="5400675" cy="1262063"/>
            <a:chOff x="2789" y="2478"/>
            <a:chExt cx="3402" cy="795"/>
          </a:xfrm>
        </p:grpSpPr>
        <p:sp>
          <p:nvSpPr>
            <p:cNvPr id="11278" name="Text Box 10"/>
            <p:cNvSpPr txBox="1">
              <a:spLocks noChangeArrowheads="1"/>
            </p:cNvSpPr>
            <p:nvPr/>
          </p:nvSpPr>
          <p:spPr bwMode="auto">
            <a:xfrm>
              <a:off x="2971" y="2478"/>
              <a:ext cx="1224" cy="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Servlet</a:t>
              </a:r>
              <a:r>
                <a:rPr lang="zh-CN" altLang="en-US" sz="1400"/>
                <a:t>执行如下代码</a:t>
              </a:r>
            </a:p>
            <a:p>
              <a:pPr>
                <a:spcBef>
                  <a:spcPct val="50000"/>
                </a:spcBef>
              </a:pPr>
              <a:endParaRPr lang="zh-CN" altLang="en-US" sz="1400"/>
            </a:p>
            <a:p>
              <a:pPr>
                <a:spcBef>
                  <a:spcPct val="50000"/>
                </a:spcBef>
              </a:pPr>
              <a:endParaRPr lang="zh-CN" altLang="en-US" sz="1400"/>
            </a:p>
            <a:p>
              <a:pPr>
                <a:spcBef>
                  <a:spcPct val="50000"/>
                </a:spcBef>
              </a:pPr>
              <a:r>
                <a:rPr lang="zh-CN" altLang="en-US" sz="1400"/>
                <a:t>然后，</a:t>
              </a:r>
              <a:r>
                <a:rPr lang="en-US" altLang="zh-CN" sz="1400"/>
                <a:t>JSP</a:t>
              </a:r>
              <a:r>
                <a:rPr lang="zh-CN" altLang="en-US" sz="1400"/>
                <a:t>接管响应</a:t>
              </a:r>
            </a:p>
          </p:txBody>
        </p:sp>
        <p:graphicFrame>
          <p:nvGraphicFramePr>
            <p:cNvPr id="11266" name="Object 11"/>
            <p:cNvGraphicFramePr>
              <a:graphicFrameLocks noChangeAspect="1"/>
            </p:cNvGraphicFramePr>
            <p:nvPr/>
          </p:nvGraphicFramePr>
          <p:xfrm>
            <a:off x="2789" y="2659"/>
            <a:ext cx="3402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4007206" imgH="446837" progId="Visio.Drawing.11">
                    <p:embed/>
                  </p:oleObj>
                </mc:Choice>
                <mc:Fallback>
                  <p:oleObj name="Visio" r:id="rId4" imgW="4007206" imgH="446837" progId="Visio.Drawing.11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2659"/>
                          <a:ext cx="3402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140" name="Text Box 12"/>
          <p:cNvSpPr txBox="1">
            <a:spLocks noChangeArrowheads="1"/>
          </p:cNvSpPr>
          <p:nvPr/>
        </p:nvSpPr>
        <p:spPr bwMode="auto">
          <a:xfrm>
            <a:off x="827088" y="4292600"/>
            <a:ext cx="180022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浏览器获得响应，并渲染成页面。浏览器地址栏没有改变，用户不知道是</a:t>
            </a:r>
            <a:r>
              <a:rPr lang="en-US" altLang="zh-CN" sz="1400"/>
              <a:t>JSP</a:t>
            </a:r>
            <a:r>
              <a:rPr lang="zh-CN" altLang="en-US" sz="1400"/>
              <a:t>生成该响应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6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4" grpId="0"/>
      <p:bldP spid="176135" grpId="0"/>
      <p:bldP spid="176136" grpId="0"/>
      <p:bldP spid="1761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7593298-E00A-4A0C-A3EF-8105D38F4400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597944-B96E-4E1C-A94B-D47F683491CA}" type="slidenum">
              <a:rPr lang="zh-CN" altLang="en-US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12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Redirect vs. Request Dispatch</a:t>
            </a:r>
          </a:p>
        </p:txBody>
      </p:sp>
      <p:sp>
        <p:nvSpPr>
          <p:cNvPr id="122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81075"/>
            <a:ext cx="7989887" cy="48212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/>
              <a:t>总结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/>
              <a:t>Redirect</a:t>
            </a:r>
            <a:r>
              <a:rPr lang="zh-CN" altLang="en-US" sz="2100"/>
              <a:t>使客户端执行转发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100"/>
              <a:t>Request dispatch</a:t>
            </a:r>
            <a:r>
              <a:rPr lang="zh-CN" altLang="en-US" sz="2100"/>
              <a:t>使服务器上的应用执行转发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100"/>
              <a:t>牢记：</a:t>
            </a:r>
            <a:r>
              <a:rPr lang="en-US" altLang="zh-CN" sz="2100"/>
              <a:t>redirect = </a:t>
            </a:r>
            <a:r>
              <a:rPr lang="en-US" altLang="zh-CN" sz="2100" i="1"/>
              <a:t>client</a:t>
            </a:r>
            <a:r>
              <a:rPr lang="en-US" altLang="zh-CN" sz="2100"/>
              <a:t>; request dispatch = </a:t>
            </a:r>
            <a:r>
              <a:rPr lang="en-US" altLang="zh-CN" sz="2100" i="1"/>
              <a:t>server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相对</a:t>
            </a:r>
            <a:r>
              <a:rPr lang="en-US" altLang="zh-CN" sz="2400"/>
              <a:t>URL</a:t>
            </a:r>
            <a:r>
              <a:rPr lang="zh-CN" altLang="en-US" sz="2400"/>
              <a:t>和绝对</a:t>
            </a:r>
            <a:r>
              <a:rPr lang="en-US" altLang="zh-CN" sz="2400"/>
              <a:t>URL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100"/>
              <a:t>初始网址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sz="2100"/>
          </a:p>
          <a:p>
            <a:pPr lvl="1" eaLnBrk="1" hangingPunct="1">
              <a:lnSpc>
                <a:spcPct val="90000"/>
              </a:lnSpc>
            </a:pPr>
            <a:r>
              <a:rPr lang="zh-CN" altLang="en-US" sz="2100"/>
              <a:t>运行代码：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100"/>
              <a:t>   容器创建的完整</a:t>
            </a:r>
            <a:r>
              <a:rPr lang="en-US" altLang="zh-CN" sz="2100"/>
              <a:t>URL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100"/>
          </a:p>
          <a:p>
            <a:pPr lvl="1" eaLnBrk="1" hangingPunct="1">
              <a:lnSpc>
                <a:spcPct val="90000"/>
              </a:lnSpc>
            </a:pPr>
            <a:r>
              <a:rPr lang="zh-CN" altLang="en-US" sz="2100"/>
              <a:t>运行代码：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100"/>
              <a:t>   容器创建的完整</a:t>
            </a:r>
            <a:r>
              <a:rPr lang="en-US" altLang="zh-CN" sz="2100"/>
              <a:t>URL</a:t>
            </a:r>
          </a:p>
        </p:txBody>
      </p:sp>
      <p:pic>
        <p:nvPicPr>
          <p:cNvPr id="12299" name="Picture 4" descr="MCj021197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8488" y="1268413"/>
            <a:ext cx="5730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90" name="Object 5"/>
          <p:cNvGraphicFramePr>
            <a:graphicFrameLocks noChangeAspect="1"/>
          </p:cNvGraphicFramePr>
          <p:nvPr/>
        </p:nvGraphicFramePr>
        <p:xfrm>
          <a:off x="1403350" y="3284538"/>
          <a:ext cx="465931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840736" imgH="182880" progId="Visio.Drawing.11">
                  <p:embed/>
                </p:oleObj>
              </mc:Choice>
              <mc:Fallback>
                <p:oleObj name="Visio" r:id="rId3" imgW="2840736" imgH="18288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284538"/>
                        <a:ext cx="4659313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627313" y="4292600"/>
          <a:ext cx="3606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467356" imgH="199949" progId="Visio.Drawing.11">
                  <p:embed/>
                </p:oleObj>
              </mc:Choice>
              <mc:Fallback>
                <p:oleObj name="Visio" r:id="rId5" imgW="2467356" imgH="199949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292600"/>
                        <a:ext cx="3606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7"/>
          <p:cNvGraphicFramePr>
            <a:graphicFrameLocks noChangeAspect="1"/>
          </p:cNvGraphicFramePr>
          <p:nvPr/>
        </p:nvGraphicFramePr>
        <p:xfrm>
          <a:off x="1187450" y="5229225"/>
          <a:ext cx="63373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948379" imgH="235001" progId="Visio.Drawing.11">
                  <p:embed/>
                </p:oleObj>
              </mc:Choice>
              <mc:Fallback>
                <p:oleObj name="Visio" r:id="rId7" imgW="3948379" imgH="235001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229225"/>
                        <a:ext cx="633730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8"/>
          <p:cNvGraphicFramePr>
            <a:graphicFrameLocks noChangeAspect="1"/>
          </p:cNvGraphicFramePr>
          <p:nvPr/>
        </p:nvGraphicFramePr>
        <p:xfrm>
          <a:off x="2627313" y="5589588"/>
          <a:ext cx="38893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43556" imgH="199949" progId="Visio.Drawing.11">
                  <p:embed/>
                </p:oleObj>
              </mc:Choice>
              <mc:Fallback>
                <p:oleObj name="Visio" r:id="rId9" imgW="2543556" imgH="199949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589588"/>
                        <a:ext cx="38893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9"/>
          <p:cNvGraphicFramePr>
            <a:graphicFrameLocks noChangeAspect="1"/>
          </p:cNvGraphicFramePr>
          <p:nvPr/>
        </p:nvGraphicFramePr>
        <p:xfrm>
          <a:off x="1187450" y="5775325"/>
          <a:ext cx="51117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3106826" imgH="235001" progId="Visio.Drawing.11">
                  <p:embed/>
                </p:oleObj>
              </mc:Choice>
              <mc:Fallback>
                <p:oleObj name="Visio" r:id="rId11" imgW="3106826" imgH="235001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775325"/>
                        <a:ext cx="51117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995738" y="4292600"/>
            <a:ext cx="3708400" cy="720725"/>
            <a:chOff x="2699" y="2432"/>
            <a:chExt cx="2336" cy="454"/>
          </a:xfrm>
        </p:grpSpPr>
        <p:sp>
          <p:nvSpPr>
            <p:cNvPr id="12304" name="Oval 11"/>
            <p:cNvSpPr>
              <a:spLocks noChangeArrowheads="1"/>
            </p:cNvSpPr>
            <p:nvPr/>
          </p:nvSpPr>
          <p:spPr bwMode="auto">
            <a:xfrm>
              <a:off x="2699" y="2432"/>
              <a:ext cx="1496" cy="1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5" name="AutoShape 12"/>
            <p:cNvSpPr>
              <a:spLocks noChangeArrowheads="1"/>
            </p:cNvSpPr>
            <p:nvPr/>
          </p:nvSpPr>
          <p:spPr bwMode="auto">
            <a:xfrm>
              <a:off x="4286" y="2659"/>
              <a:ext cx="749" cy="227"/>
            </a:xfrm>
            <a:prstGeom prst="wedgeRectCallout">
              <a:avLst>
                <a:gd name="adj1" fmla="val -80042"/>
                <a:gd name="adj2" fmla="val -79954"/>
              </a:avLst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1400"/>
                <a:t>相对</a:t>
              </a:r>
              <a:r>
                <a:rPr lang="en-US" altLang="zh-CN" sz="1400"/>
                <a:t>URL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140200" y="5445125"/>
            <a:ext cx="3851275" cy="433388"/>
            <a:chOff x="2745" y="3067"/>
            <a:chExt cx="2426" cy="273"/>
          </a:xfrm>
        </p:grpSpPr>
        <p:sp>
          <p:nvSpPr>
            <p:cNvPr id="12302" name="Oval 14"/>
            <p:cNvSpPr>
              <a:spLocks noChangeArrowheads="1"/>
            </p:cNvSpPr>
            <p:nvPr/>
          </p:nvSpPr>
          <p:spPr bwMode="auto">
            <a:xfrm>
              <a:off x="2745" y="3158"/>
              <a:ext cx="1496" cy="1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3" name="AutoShape 15"/>
            <p:cNvSpPr>
              <a:spLocks noChangeArrowheads="1"/>
            </p:cNvSpPr>
            <p:nvPr/>
          </p:nvSpPr>
          <p:spPr bwMode="auto">
            <a:xfrm>
              <a:off x="4422" y="3067"/>
              <a:ext cx="749" cy="227"/>
            </a:xfrm>
            <a:prstGeom prst="wedgeRectCallout">
              <a:avLst>
                <a:gd name="adj1" fmla="val -93926"/>
                <a:gd name="adj2" fmla="val -5949"/>
              </a:avLst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1400"/>
                <a:t>绝对</a:t>
              </a:r>
              <a:r>
                <a:rPr lang="en-US" altLang="zh-CN" sz="1400"/>
                <a:t>URL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E0BB666-8E4F-4FB5-AA74-2A8D16B3BBD4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FC23D3-2D06-4EF1-919B-3086E93D93B6}" type="slidenum">
              <a:rPr lang="zh-CN" altLang="en-US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思考与讨论题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81075"/>
            <a:ext cx="8001000" cy="5040313"/>
          </a:xfrm>
        </p:spPr>
        <p:txBody>
          <a:bodyPr/>
          <a:lstStyle/>
          <a:p>
            <a:pPr eaLnBrk="1" hangingPunct="1"/>
            <a:r>
              <a:rPr lang="en-US" altLang="zh-CN" sz="2600"/>
              <a:t>Servlet</a:t>
            </a:r>
            <a:r>
              <a:rPr lang="zh-CN" altLang="en-US" sz="2600"/>
              <a:t>容器的作用</a:t>
            </a:r>
          </a:p>
          <a:p>
            <a:pPr eaLnBrk="1" hangingPunct="1"/>
            <a:r>
              <a:rPr lang="en-US" altLang="zh-CN" sz="2600"/>
              <a:t>Servlet</a:t>
            </a:r>
            <a:r>
              <a:rPr lang="zh-CN" altLang="en-US" sz="2600"/>
              <a:t>寿命周期中的重要方法及其用途</a:t>
            </a:r>
          </a:p>
          <a:p>
            <a:pPr eaLnBrk="1" hangingPunct="1"/>
            <a:r>
              <a:rPr lang="zh-CN" altLang="en-US" sz="2600"/>
              <a:t>详述容器处理客户请求的过程</a:t>
            </a:r>
          </a:p>
          <a:p>
            <a:pPr eaLnBrk="1" hangingPunct="1"/>
            <a:r>
              <a:rPr lang="zh-CN" altLang="en-US" sz="2600"/>
              <a:t>什么样的类能成为</a:t>
            </a:r>
            <a:r>
              <a:rPr lang="en-US" altLang="zh-CN" sz="2600"/>
              <a:t>servlet</a:t>
            </a:r>
          </a:p>
          <a:p>
            <a:pPr eaLnBrk="1" hangingPunct="1"/>
            <a:r>
              <a:rPr lang="zh-CN" altLang="en-US" sz="2600"/>
              <a:t>何为幂等性</a:t>
            </a:r>
          </a:p>
          <a:p>
            <a:pPr eaLnBrk="1" hangingPunct="1"/>
            <a:r>
              <a:rPr lang="en-US" altLang="zh-CN" sz="2600"/>
              <a:t>HTTP</a:t>
            </a:r>
            <a:r>
              <a:rPr lang="zh-CN" altLang="en-US" sz="2600"/>
              <a:t>请求和响应消息的格式是什么？</a:t>
            </a:r>
          </a:p>
          <a:p>
            <a:pPr eaLnBrk="1" hangingPunct="1"/>
            <a:r>
              <a:rPr lang="en-US" altLang="zh-CN" sz="2600"/>
              <a:t>HTTP POST</a:t>
            </a:r>
            <a:r>
              <a:rPr lang="zh-CN" altLang="en-US" sz="2600"/>
              <a:t>和</a:t>
            </a:r>
            <a:r>
              <a:rPr lang="en-US" altLang="zh-CN" sz="2600"/>
              <a:t>GET</a:t>
            </a:r>
            <a:r>
              <a:rPr lang="zh-CN" altLang="en-US" sz="2600"/>
              <a:t>方法的异同？</a:t>
            </a:r>
          </a:p>
          <a:p>
            <a:pPr eaLnBrk="1" hangingPunct="1"/>
            <a:r>
              <a:rPr lang="zh-CN" altLang="en-US" sz="2600"/>
              <a:t>动态网页的基本原理？</a:t>
            </a:r>
          </a:p>
          <a:p>
            <a:pPr eaLnBrk="1" hangingPunct="1"/>
            <a:r>
              <a:rPr lang="en-US" altLang="zh-CN" sz="2600"/>
              <a:t>Servlet</a:t>
            </a:r>
            <a:r>
              <a:rPr lang="zh-CN" altLang="en-US" sz="2600"/>
              <a:t>容器的作用及其处理客户端请求的过程？</a:t>
            </a:r>
          </a:p>
          <a:p>
            <a:pPr eaLnBrk="1" hangingPunct="1"/>
            <a:r>
              <a:rPr lang="en-US" altLang="zh-CN" sz="2600"/>
              <a:t>Redirect</a:t>
            </a:r>
            <a:r>
              <a:rPr lang="zh-CN" altLang="en-US" sz="2600"/>
              <a:t>与</a:t>
            </a:r>
            <a:r>
              <a:rPr lang="en-US" altLang="zh-CN" sz="2600"/>
              <a:t>request dispatch</a:t>
            </a:r>
            <a:r>
              <a:rPr lang="zh-CN" altLang="en-US" sz="2600"/>
              <a:t>的区别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362FD5F-FF32-4A6E-918E-D2F7EB642898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1994FB-1355-423B-8B14-CDBD75F69234}" type="slidenum">
              <a:rPr lang="zh-CN" altLang="en-US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dirty="0"/>
              <a:t>回顾：动态</a:t>
            </a:r>
            <a:r>
              <a:rPr lang="en-US" altLang="zh-CN" dirty="0"/>
              <a:t>web</a:t>
            </a:r>
            <a:r>
              <a:rPr lang="zh-CN" altLang="en-US" dirty="0"/>
              <a:t>编程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836613"/>
            <a:ext cx="8001000" cy="5616575"/>
          </a:xfrm>
        </p:spPr>
        <p:txBody>
          <a:bodyPr/>
          <a:lstStyle/>
          <a:p>
            <a:pPr eaLnBrk="1" hangingPunct="1"/>
            <a:r>
              <a:rPr lang="zh-CN" altLang="en-US" sz="2400"/>
              <a:t>常见的两种动态</a:t>
            </a:r>
            <a:r>
              <a:rPr lang="en-US" altLang="zh-CN" sz="2400"/>
              <a:t>Web</a:t>
            </a:r>
            <a:r>
              <a:rPr lang="zh-CN" altLang="en-US" sz="2400"/>
              <a:t>需求</a:t>
            </a:r>
          </a:p>
          <a:p>
            <a:pPr lvl="1" eaLnBrk="1" hangingPunct="1"/>
            <a:r>
              <a:rPr lang="en-US" altLang="zh-CN" sz="2100"/>
              <a:t>(1)</a:t>
            </a:r>
            <a:r>
              <a:rPr lang="zh-CN" altLang="en-US" sz="2100"/>
              <a:t>获取动态内容</a:t>
            </a:r>
            <a:r>
              <a:rPr lang="en-US" altLang="zh-CN" sz="2100"/>
              <a:t>;     (2)</a:t>
            </a:r>
            <a:r>
              <a:rPr lang="zh-CN" altLang="en-US" sz="2100"/>
              <a:t>在服务器上储存数据</a:t>
            </a:r>
          </a:p>
          <a:p>
            <a:pPr eaLnBrk="1" hangingPunct="1"/>
            <a:r>
              <a:rPr lang="zh-CN" altLang="en-US" sz="2200"/>
              <a:t>编程技术：</a:t>
            </a:r>
            <a:r>
              <a:rPr lang="en-US" altLang="zh-CN" sz="2200"/>
              <a:t>ASP.net</a:t>
            </a:r>
            <a:r>
              <a:rPr lang="zh-CN" altLang="en-US" sz="2200"/>
              <a:t>、</a:t>
            </a:r>
            <a:r>
              <a:rPr lang="en-US" altLang="zh-CN" sz="2200"/>
              <a:t>PHP</a:t>
            </a:r>
            <a:r>
              <a:rPr lang="zh-CN" altLang="en-US" sz="2200"/>
              <a:t>、</a:t>
            </a:r>
            <a:r>
              <a:rPr lang="en-US" altLang="zh-CN" sz="2200"/>
              <a:t>JSP</a:t>
            </a:r>
          </a:p>
          <a:p>
            <a:pPr eaLnBrk="1" hangingPunct="1"/>
            <a:r>
              <a:rPr lang="zh-CN" altLang="en-US" sz="2200"/>
              <a:t>基本原理</a:t>
            </a:r>
          </a:p>
          <a:p>
            <a:pPr eaLnBrk="1" hangingPunct="1"/>
            <a:endParaRPr lang="zh-CN" altLang="en-US" sz="2200"/>
          </a:p>
          <a:p>
            <a:pPr eaLnBrk="1" hangingPunct="1"/>
            <a:endParaRPr lang="zh-CN" altLang="en-US" sz="2200"/>
          </a:p>
          <a:p>
            <a:pPr eaLnBrk="1" hangingPunct="1"/>
            <a:endParaRPr lang="zh-CN" altLang="en-US" sz="2200"/>
          </a:p>
          <a:p>
            <a:pPr eaLnBrk="1" hangingPunct="1"/>
            <a:endParaRPr lang="zh-CN" altLang="en-US" sz="2200"/>
          </a:p>
          <a:p>
            <a:pPr eaLnBrk="1" hangingPunct="1"/>
            <a:endParaRPr lang="zh-CN" altLang="en-US" sz="2200"/>
          </a:p>
        </p:txBody>
      </p:sp>
      <p:graphicFrame>
        <p:nvGraphicFramePr>
          <p:cNvPr id="161803" name="Object 11"/>
          <p:cNvGraphicFramePr>
            <a:graphicFrameLocks noChangeAspect="1"/>
          </p:cNvGraphicFramePr>
          <p:nvPr/>
        </p:nvGraphicFramePr>
        <p:xfrm>
          <a:off x="755650" y="2997200"/>
          <a:ext cx="7488238" cy="271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846015" imgH="1766926" progId="Visio.Drawing.11">
                  <p:embed/>
                </p:oleObj>
              </mc:Choice>
              <mc:Fallback>
                <p:oleObj name="Visio" r:id="rId2" imgW="4846015" imgH="1766926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997200"/>
                        <a:ext cx="7488238" cy="271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04" name="Text Box 12"/>
          <p:cNvSpPr txBox="1">
            <a:spLocks noChangeArrowheads="1"/>
          </p:cNvSpPr>
          <p:nvPr/>
        </p:nvSpPr>
        <p:spPr bwMode="auto">
          <a:xfrm>
            <a:off x="2916238" y="3357563"/>
            <a:ext cx="43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1805" name="Text Box 13"/>
          <p:cNvSpPr txBox="1">
            <a:spLocks noChangeArrowheads="1"/>
          </p:cNvSpPr>
          <p:nvPr/>
        </p:nvSpPr>
        <p:spPr bwMode="auto">
          <a:xfrm>
            <a:off x="6084888" y="3500438"/>
            <a:ext cx="43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②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161806" name="Rectangle 14"/>
          <p:cNvSpPr>
            <a:spLocks noChangeArrowheads="1"/>
          </p:cNvSpPr>
          <p:nvPr/>
        </p:nvSpPr>
        <p:spPr bwMode="auto">
          <a:xfrm>
            <a:off x="6084888" y="5157788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61807" name="Rectangle 15"/>
          <p:cNvSpPr>
            <a:spLocks noChangeArrowheads="1"/>
          </p:cNvSpPr>
          <p:nvPr/>
        </p:nvSpPr>
        <p:spPr bwMode="auto">
          <a:xfrm>
            <a:off x="3276600" y="479742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1808" name="Text Box 16"/>
          <p:cNvSpPr txBox="1">
            <a:spLocks noChangeArrowheads="1"/>
          </p:cNvSpPr>
          <p:nvPr/>
        </p:nvSpPr>
        <p:spPr bwMode="auto">
          <a:xfrm>
            <a:off x="323850" y="2924175"/>
            <a:ext cx="26638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用户点击一个</a:t>
            </a:r>
            <a:r>
              <a:rPr lang="en-US" altLang="zh-CN" b="1"/>
              <a:t>URL</a:t>
            </a:r>
            <a:r>
              <a:rPr lang="zh-CN" altLang="en-US" b="1"/>
              <a:t>链接到一个</a:t>
            </a:r>
            <a:r>
              <a:rPr lang="en-US" altLang="zh-CN" b="1"/>
              <a:t>web</a:t>
            </a:r>
            <a:r>
              <a:rPr lang="zh-CN" altLang="en-US" b="1"/>
              <a:t>服务器应用程序，而不是静态页面</a:t>
            </a:r>
          </a:p>
        </p:txBody>
      </p:sp>
      <p:sp>
        <p:nvSpPr>
          <p:cNvPr id="161809" name="Text Box 17"/>
          <p:cNvSpPr txBox="1">
            <a:spLocks noChangeArrowheads="1"/>
          </p:cNvSpPr>
          <p:nvPr/>
        </p:nvSpPr>
        <p:spPr bwMode="auto">
          <a:xfrm>
            <a:off x="5616575" y="1628775"/>
            <a:ext cx="3527425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/>
              <a:t>Web</a:t>
            </a:r>
            <a:r>
              <a:rPr lang="zh-CN" altLang="en-US" b="1"/>
              <a:t>服务器应用程序“看到”该请求是给一个帮助程序的，所以</a:t>
            </a:r>
            <a:r>
              <a:rPr lang="en-US" altLang="zh-CN" b="1"/>
              <a:t>web</a:t>
            </a:r>
            <a:r>
              <a:rPr lang="zh-CN" altLang="en-US" b="1"/>
              <a:t>服务器加载并执行该程序。</a:t>
            </a:r>
            <a:r>
              <a:rPr lang="en-US" altLang="zh-CN" b="1"/>
              <a:t>Web</a:t>
            </a:r>
            <a:r>
              <a:rPr lang="zh-CN" altLang="en-US" b="1"/>
              <a:t>服务器应用程序同时以</a:t>
            </a:r>
            <a:r>
              <a:rPr lang="en-US" altLang="zh-CN" b="1"/>
              <a:t>GET</a:t>
            </a:r>
            <a:r>
              <a:rPr lang="zh-CN" altLang="en-US" b="1"/>
              <a:t>或</a:t>
            </a:r>
            <a:r>
              <a:rPr lang="en-US" altLang="zh-CN" b="1"/>
              <a:t>POST</a:t>
            </a:r>
            <a:r>
              <a:rPr lang="zh-CN" altLang="en-US" b="1"/>
              <a:t>形式发送参数</a:t>
            </a:r>
          </a:p>
        </p:txBody>
      </p:sp>
      <p:sp>
        <p:nvSpPr>
          <p:cNvPr id="161810" name="Text Box 18"/>
          <p:cNvSpPr txBox="1">
            <a:spLocks noChangeArrowheads="1"/>
          </p:cNvSpPr>
          <p:nvPr/>
        </p:nvSpPr>
        <p:spPr bwMode="auto">
          <a:xfrm>
            <a:off x="6156325" y="5661025"/>
            <a:ext cx="25193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帮助程序构建页面并以</a:t>
            </a:r>
            <a:r>
              <a:rPr lang="en-US" altLang="zh-CN" b="1"/>
              <a:t>HTML</a:t>
            </a:r>
            <a:r>
              <a:rPr lang="zh-CN" altLang="en-US" b="1"/>
              <a:t>发送回服务器</a:t>
            </a:r>
          </a:p>
        </p:txBody>
      </p:sp>
      <p:sp>
        <p:nvSpPr>
          <p:cNvPr id="161811" name="Text Box 19"/>
          <p:cNvSpPr txBox="1">
            <a:spLocks noChangeArrowheads="1"/>
          </p:cNvSpPr>
          <p:nvPr/>
        </p:nvSpPr>
        <p:spPr bwMode="auto">
          <a:xfrm>
            <a:off x="539750" y="5373688"/>
            <a:ext cx="30241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关闭帮助程序，客户端获得</a:t>
            </a:r>
            <a:r>
              <a:rPr lang="en-US" altLang="zh-CN" b="1"/>
              <a:t>HTML</a:t>
            </a:r>
            <a:r>
              <a:rPr lang="zh-CN" altLang="en-US" b="1"/>
              <a:t>页面，显示动态内容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18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18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18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18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04" grpId="0"/>
      <p:bldP spid="161805" grpId="0"/>
      <p:bldP spid="161806" grpId="0"/>
      <p:bldP spid="161807" grpId="0"/>
      <p:bldP spid="161808" grpId="0"/>
      <p:bldP spid="161809" grpId="0"/>
      <p:bldP spid="161810" grpId="0"/>
      <p:bldP spid="1618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2E498E6-EBE4-4044-9857-E3B75AF230A1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242402-C53F-4D36-8429-61ED60B42E22}" type="slidenum">
              <a:rPr lang="zh-CN" altLang="en-US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</a:t>
            </a:r>
            <a:r>
              <a:rPr lang="zh-CN" altLang="en-US"/>
              <a:t>、为什么需要</a:t>
            </a:r>
            <a:r>
              <a:rPr lang="en-US" altLang="zh-CN"/>
              <a:t>Servlet</a:t>
            </a:r>
          </a:p>
        </p:txBody>
      </p:sp>
      <p:graphicFrame>
        <p:nvGraphicFramePr>
          <p:cNvPr id="205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307138" y="1971675"/>
          <a:ext cx="1049337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25091" imgH="1962750" progId="">
                  <p:embed/>
                </p:oleObj>
              </mc:Choice>
              <mc:Fallback>
                <p:oleObj r:id="rId2" imgW="1225091" imgH="196275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138" y="1971675"/>
                        <a:ext cx="1049337" cy="19812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625475" y="908050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CN" altLang="en-US" sz="3000">
                <a:latin typeface="Verdana" pitchFamily="34" charset="0"/>
              </a:rPr>
              <a:t>使用</a:t>
            </a:r>
            <a:r>
              <a:rPr lang="en-US" altLang="zh-CN" sz="3000">
                <a:latin typeface="Verdana" pitchFamily="34" charset="0"/>
              </a:rPr>
              <a:t>JSP</a:t>
            </a:r>
            <a:r>
              <a:rPr lang="zh-CN" altLang="en-US" sz="3000">
                <a:latin typeface="Verdana" pitchFamily="34" charset="0"/>
              </a:rPr>
              <a:t>技术如何编写服务器动态网页？</a:t>
            </a: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auto">
          <a:xfrm>
            <a:off x="642910" y="1428736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CN" altLang="en-US" sz="3000" dirty="0">
                <a:latin typeface="Verdana" pitchFamily="34" charset="0"/>
              </a:rPr>
              <a:t>在</a:t>
            </a:r>
            <a:r>
              <a:rPr lang="en-US" altLang="zh-CN" sz="3000" dirty="0">
                <a:latin typeface="Verdana" pitchFamily="34" charset="0"/>
              </a:rPr>
              <a:t>JSP</a:t>
            </a:r>
            <a:r>
              <a:rPr lang="zh-CN" altLang="en-US" sz="3000" dirty="0">
                <a:latin typeface="Verdana" pitchFamily="34" charset="0"/>
              </a:rPr>
              <a:t>技术出现之前如何编写服务器动态网页？</a:t>
            </a:r>
          </a:p>
        </p:txBody>
      </p:sp>
      <p:grpSp>
        <p:nvGrpSpPr>
          <p:cNvPr id="2" name="Group 6"/>
          <p:cNvGrpSpPr>
            <a:grpSpLocks noChangeAspect="1"/>
          </p:cNvGrpSpPr>
          <p:nvPr/>
        </p:nvGrpSpPr>
        <p:grpSpPr bwMode="auto">
          <a:xfrm>
            <a:off x="468313" y="2420938"/>
            <a:ext cx="1728787" cy="1474787"/>
            <a:chOff x="0" y="0"/>
            <a:chExt cx="1355" cy="1095"/>
          </a:xfrm>
        </p:grpSpPr>
        <p:graphicFrame>
          <p:nvGraphicFramePr>
            <p:cNvPr id="2051" name="Object 7"/>
            <p:cNvGraphicFramePr>
              <a:graphicFrameLocks noChangeAspect="1"/>
            </p:cNvGraphicFramePr>
            <p:nvPr/>
          </p:nvGraphicFramePr>
          <p:xfrm>
            <a:off x="0" y="0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615873" imgH="2666667" progId="">
                    <p:embed/>
                  </p:oleObj>
                </mc:Choice>
                <mc:Fallback>
                  <p:oleObj r:id="rId4" imgW="2615873" imgH="2666667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977" cy="996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76" name="Picture 8" descr="TowerCas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4393" name="Line 9"/>
          <p:cNvSpPr>
            <a:spLocks noChangeShapeType="1"/>
          </p:cNvSpPr>
          <p:nvPr/>
        </p:nvSpPr>
        <p:spPr bwMode="auto">
          <a:xfrm flipV="1">
            <a:off x="2484438" y="2708275"/>
            <a:ext cx="1150937" cy="1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2640013" y="2349500"/>
            <a:ext cx="708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ea typeface="黑体" pitchFamily="49" charset="-122"/>
              </a:rPr>
              <a:t>请求 </a:t>
            </a:r>
          </a:p>
        </p:txBody>
      </p:sp>
      <p:sp>
        <p:nvSpPr>
          <p:cNvPr id="144395" name="Line 11"/>
          <p:cNvSpPr>
            <a:spLocks noChangeShapeType="1"/>
          </p:cNvSpPr>
          <p:nvPr/>
        </p:nvSpPr>
        <p:spPr bwMode="auto">
          <a:xfrm>
            <a:off x="2484438" y="3573463"/>
            <a:ext cx="115093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2627313" y="3141663"/>
            <a:ext cx="7921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ea typeface="黑体" pitchFamily="49" charset="-122"/>
              </a:rPr>
              <a:t>响应</a:t>
            </a:r>
          </a:p>
        </p:txBody>
      </p:sp>
      <p:sp>
        <p:nvSpPr>
          <p:cNvPr id="144397" name="Rectangle 13"/>
          <p:cNvSpPr>
            <a:spLocks noChangeArrowheads="1"/>
          </p:cNvSpPr>
          <p:nvPr/>
        </p:nvSpPr>
        <p:spPr bwMode="auto">
          <a:xfrm>
            <a:off x="3563938" y="2349500"/>
            <a:ext cx="4176712" cy="35274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398" name="AutoShape 14"/>
          <p:cNvSpPr>
            <a:spLocks noChangeArrowheads="1"/>
          </p:cNvSpPr>
          <p:nvPr/>
        </p:nvSpPr>
        <p:spPr bwMode="auto">
          <a:xfrm>
            <a:off x="6769100" y="4221163"/>
            <a:ext cx="250825" cy="611187"/>
          </a:xfrm>
          <a:prstGeom prst="downArrow">
            <a:avLst>
              <a:gd name="adj1" fmla="val 50000"/>
              <a:gd name="adj2" fmla="val 60918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144399" name="AutoShape 15"/>
          <p:cNvSpPr>
            <a:spLocks noChangeArrowheads="1"/>
          </p:cNvSpPr>
          <p:nvPr/>
        </p:nvSpPr>
        <p:spPr bwMode="auto">
          <a:xfrm>
            <a:off x="6380163" y="4941888"/>
            <a:ext cx="121602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>
            <a:outerShdw dist="99190" dir="3011666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/>
              <a:t>JSP </a:t>
            </a:r>
            <a:r>
              <a:rPr lang="zh-CN" b="1"/>
              <a:t>页面 </a:t>
            </a: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6156325" y="4214813"/>
            <a:ext cx="7921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ea typeface="黑体" pitchFamily="49" charset="-122"/>
              </a:rPr>
              <a:t>运行</a:t>
            </a:r>
          </a:p>
        </p:txBody>
      </p:sp>
      <p:sp>
        <p:nvSpPr>
          <p:cNvPr id="144401" name="Text Box 17"/>
          <p:cNvSpPr txBox="1">
            <a:spLocks noChangeArrowheads="1"/>
          </p:cNvSpPr>
          <p:nvPr/>
        </p:nvSpPr>
        <p:spPr bwMode="auto">
          <a:xfrm>
            <a:off x="5435600" y="4791075"/>
            <a:ext cx="792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ea typeface="黑体" pitchFamily="49" charset="-122"/>
              </a:rPr>
              <a:t>执行</a:t>
            </a:r>
          </a:p>
        </p:txBody>
      </p:sp>
      <p:sp>
        <p:nvSpPr>
          <p:cNvPr id="144402" name="Oval 18"/>
          <p:cNvSpPr>
            <a:spLocks noChangeArrowheads="1"/>
          </p:cNvSpPr>
          <p:nvPr/>
        </p:nvSpPr>
        <p:spPr bwMode="auto">
          <a:xfrm>
            <a:off x="3636963" y="5013325"/>
            <a:ext cx="1655762" cy="490538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>
            <a:outerShdw dist="99190" dir="3011666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/>
              <a:t>Java</a:t>
            </a:r>
            <a:r>
              <a:rPr lang="zh-CN" altLang="en-US" b="1"/>
              <a:t>代码 </a:t>
            </a:r>
          </a:p>
        </p:txBody>
      </p:sp>
      <p:sp>
        <p:nvSpPr>
          <p:cNvPr id="144403" name="AutoShape 19"/>
          <p:cNvSpPr>
            <a:spLocks noChangeArrowheads="1"/>
          </p:cNvSpPr>
          <p:nvPr/>
        </p:nvSpPr>
        <p:spPr bwMode="auto">
          <a:xfrm rot="10800000">
            <a:off x="4356100" y="3968750"/>
            <a:ext cx="250825" cy="755650"/>
          </a:xfrm>
          <a:prstGeom prst="downArrow">
            <a:avLst>
              <a:gd name="adj1" fmla="val 50000"/>
              <a:gd name="adj2" fmla="val 75316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144404" name="AutoShape 20"/>
          <p:cNvSpPr>
            <a:spLocks noChangeArrowheads="1"/>
          </p:cNvSpPr>
          <p:nvPr/>
        </p:nvSpPr>
        <p:spPr bwMode="auto">
          <a:xfrm>
            <a:off x="3708400" y="3382963"/>
            <a:ext cx="1363663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>
            <a:outerShdw dist="99190" dir="3011666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/>
              <a:t>HTML</a:t>
            </a:r>
            <a:r>
              <a:rPr lang="zh-CN" altLang="en-US" b="1">
                <a:latin typeface="黑体" pitchFamily="49" charset="-122"/>
                <a:ea typeface="黑体" pitchFamily="49" charset="-122"/>
              </a:rPr>
              <a:t>代码 </a:t>
            </a:r>
          </a:p>
        </p:txBody>
      </p:sp>
      <p:sp>
        <p:nvSpPr>
          <p:cNvPr id="144405" name="Text Box 21"/>
          <p:cNvSpPr txBox="1">
            <a:spLocks noChangeArrowheads="1"/>
          </p:cNvSpPr>
          <p:nvPr/>
        </p:nvSpPr>
        <p:spPr bwMode="auto">
          <a:xfrm>
            <a:off x="3708400" y="4141788"/>
            <a:ext cx="7921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ea typeface="黑体" pitchFamily="49" charset="-122"/>
              </a:rPr>
              <a:t>生成</a:t>
            </a:r>
          </a:p>
        </p:txBody>
      </p:sp>
      <p:sp>
        <p:nvSpPr>
          <p:cNvPr id="144406" name="AutoShape 22"/>
          <p:cNvSpPr>
            <a:spLocks noChangeArrowheads="1"/>
          </p:cNvSpPr>
          <p:nvPr/>
        </p:nvSpPr>
        <p:spPr bwMode="auto">
          <a:xfrm>
            <a:off x="4643438" y="5661025"/>
            <a:ext cx="2011362" cy="765175"/>
          </a:xfrm>
          <a:prstGeom prst="wedgeRoundRectCallout">
            <a:avLst>
              <a:gd name="adj1" fmla="val -33269"/>
              <a:gd name="adj2" fmla="val -9045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altLang="zh-CN" b="1">
                <a:ea typeface="黑体" pitchFamily="49" charset="-122"/>
              </a:rPr>
              <a:t>JSP </a:t>
            </a:r>
            <a:r>
              <a:rPr lang="zh-CN" altLang="en-US" b="1">
                <a:ea typeface="黑体" pitchFamily="49" charset="-122"/>
              </a:rPr>
              <a:t>使用 </a:t>
            </a:r>
            <a:r>
              <a:rPr lang="en-US" altLang="zh-CN" b="1">
                <a:ea typeface="黑体" pitchFamily="49" charset="-122"/>
              </a:rPr>
              <a:t>Java</a:t>
            </a:r>
          </a:p>
          <a:p>
            <a:pPr algn="ctr" eaLnBrk="0" hangingPunct="0">
              <a:defRPr/>
            </a:pPr>
            <a:r>
              <a:rPr lang="en-US" altLang="zh-CN" b="1">
                <a:ea typeface="黑体" pitchFamily="49" charset="-122"/>
              </a:rPr>
              <a:t> </a:t>
            </a:r>
            <a:r>
              <a:rPr lang="zh-CN" altLang="en-US" b="1">
                <a:ea typeface="黑体" pitchFamily="49" charset="-122"/>
              </a:rPr>
              <a:t>生成动态内容</a:t>
            </a:r>
          </a:p>
        </p:txBody>
      </p:sp>
      <p:sp>
        <p:nvSpPr>
          <p:cNvPr id="144407" name="AutoShape 23"/>
          <p:cNvSpPr>
            <a:spLocks noChangeArrowheads="1"/>
          </p:cNvSpPr>
          <p:nvPr/>
        </p:nvSpPr>
        <p:spPr bwMode="auto">
          <a:xfrm rot="2632609">
            <a:off x="5580063" y="3898900"/>
            <a:ext cx="420687" cy="1042988"/>
          </a:xfrm>
          <a:prstGeom prst="downArrow">
            <a:avLst>
              <a:gd name="adj1" fmla="val 30380"/>
              <a:gd name="adj2" fmla="val 46876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144408" name="Text Box 24"/>
          <p:cNvSpPr txBox="1">
            <a:spLocks noChangeArrowheads="1"/>
          </p:cNvSpPr>
          <p:nvPr/>
        </p:nvSpPr>
        <p:spPr bwMode="auto">
          <a:xfrm rot="-2745476">
            <a:off x="5177632" y="4028281"/>
            <a:ext cx="88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ea typeface="黑体" pitchFamily="49" charset="-122"/>
              </a:rPr>
              <a:t>运行</a:t>
            </a:r>
          </a:p>
        </p:txBody>
      </p:sp>
      <p:sp>
        <p:nvSpPr>
          <p:cNvPr id="144409" name="AutoShape 25"/>
          <p:cNvSpPr>
            <a:spLocks noChangeArrowheads="1"/>
          </p:cNvSpPr>
          <p:nvPr/>
        </p:nvSpPr>
        <p:spPr bwMode="auto">
          <a:xfrm>
            <a:off x="2339975" y="4367213"/>
            <a:ext cx="1366838" cy="646112"/>
          </a:xfrm>
          <a:prstGeom prst="wedgeRoundRectCallout">
            <a:avLst>
              <a:gd name="adj1" fmla="val 68352"/>
              <a:gd name="adj2" fmla="val 5196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9900"/>
            </a:solidFill>
            <a:miter lim="800000"/>
            <a:headEnd/>
            <a:tailEnd/>
          </a:ln>
          <a:effectLst>
            <a:outerShdw dist="117088" dir="8363922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altLang="zh-CN" b="1">
                <a:ea typeface="黑体" pitchFamily="49" charset="-122"/>
              </a:rPr>
              <a:t>Servlet</a:t>
            </a:r>
          </a:p>
          <a:p>
            <a:pPr algn="ctr" eaLnBrk="0" hangingPunct="0">
              <a:defRPr/>
            </a:pPr>
            <a:r>
              <a:rPr lang="zh-CN" altLang="en-US" b="1">
                <a:ea typeface="黑体" pitchFamily="49" charset="-122"/>
              </a:rPr>
              <a:t>程序</a:t>
            </a:r>
          </a:p>
        </p:txBody>
      </p:sp>
      <p:sp>
        <p:nvSpPr>
          <p:cNvPr id="144410" name="AutoShape 26"/>
          <p:cNvSpPr>
            <a:spLocks noChangeArrowheads="1"/>
          </p:cNvSpPr>
          <p:nvPr/>
        </p:nvSpPr>
        <p:spPr bwMode="auto">
          <a:xfrm rot="5400000">
            <a:off x="5653087" y="4870451"/>
            <a:ext cx="250825" cy="755650"/>
          </a:xfrm>
          <a:prstGeom prst="downArrow">
            <a:avLst>
              <a:gd name="adj1" fmla="val 50000"/>
              <a:gd name="adj2" fmla="val 75316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>
            <a:solidFill>
              <a:srgbClr val="80008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4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4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0" dur="500"/>
                                        <p:tgtEl>
                                          <p:spTgt spid="144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3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6" dur="500"/>
                                        <p:tgtEl>
                                          <p:spTgt spid="144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9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2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5" dur="500"/>
                                        <p:tgtEl>
                                          <p:spTgt spid="144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4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8" grpId="0" autoUpdateAnimBg="0"/>
      <p:bldP spid="144389" grpId="0" autoUpdateAnimBg="0"/>
      <p:bldP spid="144393" grpId="0" animBg="1"/>
      <p:bldP spid="144394" grpId="0" autoUpdateAnimBg="0"/>
      <p:bldP spid="144395" grpId="0" animBg="1"/>
      <p:bldP spid="144396" grpId="0" autoUpdateAnimBg="0"/>
      <p:bldP spid="144397" grpId="0" animBg="1"/>
      <p:bldP spid="144398" grpId="0" animBg="1"/>
      <p:bldP spid="144398" grpId="1" animBg="1"/>
      <p:bldP spid="144399" grpId="0" animBg="1" autoUpdateAnimBg="0"/>
      <p:bldP spid="144399" grpId="1" animBg="1" autoUpdateAnimBg="0"/>
      <p:bldP spid="144400" grpId="0" autoUpdateAnimBg="0"/>
      <p:bldP spid="144400" grpId="1" autoUpdateAnimBg="0"/>
      <p:bldP spid="144401" grpId="0" autoUpdateAnimBg="0"/>
      <p:bldP spid="144401" grpId="1" autoUpdateAnimBg="0"/>
      <p:bldP spid="144402" grpId="0" bldLvl="0" animBg="1" autoUpdateAnimBg="0"/>
      <p:bldP spid="144403" grpId="0" animBg="1"/>
      <p:bldP spid="144404" grpId="0" animBg="1" autoUpdateAnimBg="0"/>
      <p:bldP spid="144405" grpId="0" autoUpdateAnimBg="0"/>
      <p:bldP spid="144406" grpId="0" animBg="1" autoUpdateAnimBg="0"/>
      <p:bldP spid="144406" grpId="1" animBg="1" autoUpdateAnimBg="0"/>
      <p:bldP spid="144407" grpId="0" animBg="1"/>
      <p:bldP spid="144408" grpId="0" autoUpdateAnimBg="0"/>
      <p:bldP spid="144409" grpId="0" animBg="1" autoUpdateAnimBg="0"/>
      <p:bldP spid="144410" grpId="0" animBg="1"/>
      <p:bldP spid="1444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8812434-0B20-4891-B293-B6AB7798B342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595597-B34D-4D83-A07F-DFFF2EEF6CF9}" type="slidenum">
              <a:rPr lang="zh-CN" altLang="en-US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</a:t>
            </a:r>
            <a:r>
              <a:rPr lang="zh-CN" altLang="en-US"/>
              <a:t>、什么是</a:t>
            </a:r>
            <a:r>
              <a:rPr lang="en-US" altLang="zh-CN"/>
              <a:t>Servlet</a:t>
            </a:r>
            <a:r>
              <a:rPr lang="zh-CN" altLang="en-US"/>
              <a:t>（</a:t>
            </a:r>
            <a:r>
              <a:rPr lang="en-US" altLang="zh-CN"/>
              <a:t>2-1</a:t>
            </a:r>
            <a:r>
              <a:rPr lang="zh-CN" altLang="en-US"/>
              <a:t>）</a:t>
            </a:r>
          </a:p>
        </p:txBody>
      </p:sp>
      <p:sp>
        <p:nvSpPr>
          <p:cNvPr id="3079" name="Rectangle 3"/>
          <p:cNvSpPr>
            <a:spLocks noChangeArrowheads="1"/>
          </p:cNvSpPr>
          <p:nvPr/>
        </p:nvSpPr>
        <p:spPr bwMode="auto">
          <a:xfrm>
            <a:off x="684213" y="1412875"/>
            <a:ext cx="8208962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zh-CN" altLang="en-US" sz="3000">
                <a:latin typeface="Verdana" pitchFamily="34" charset="0"/>
              </a:rPr>
              <a:t>定义：</a:t>
            </a:r>
            <a:r>
              <a:rPr lang="en-US" altLang="zh-CN" sz="3000">
                <a:latin typeface="Verdana" pitchFamily="34" charset="0"/>
              </a:rPr>
              <a:t>Servlet </a:t>
            </a:r>
            <a:r>
              <a:rPr lang="zh-CN" altLang="en-US" sz="3000">
                <a:latin typeface="Verdana" pitchFamily="34" charset="0"/>
              </a:rPr>
              <a:t>是一个 </a:t>
            </a:r>
            <a:r>
              <a:rPr lang="en-US" altLang="zh-CN" sz="3000">
                <a:latin typeface="Verdana" pitchFamily="34" charset="0"/>
              </a:rPr>
              <a:t>Java</a:t>
            </a:r>
            <a:r>
              <a:rPr lang="zh-CN" altLang="en-US" sz="3000">
                <a:latin typeface="Verdana" pitchFamily="34" charset="0"/>
              </a:rPr>
              <a:t>程序，是在服务器上运行以处理客户端请求并做出响应的程序</a:t>
            </a:r>
          </a:p>
        </p:txBody>
      </p:sp>
      <p:sp>
        <p:nvSpPr>
          <p:cNvPr id="145412" name="Line 4"/>
          <p:cNvSpPr>
            <a:spLocks noChangeShapeType="1"/>
          </p:cNvSpPr>
          <p:nvPr/>
        </p:nvSpPr>
        <p:spPr bwMode="auto">
          <a:xfrm>
            <a:off x="3635375" y="3933825"/>
            <a:ext cx="14398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3995738" y="3573463"/>
            <a:ext cx="7080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ea typeface="黑体" pitchFamily="49" charset="-122"/>
              </a:rPr>
              <a:t>请求</a:t>
            </a:r>
            <a:r>
              <a:rPr lang="zh-CN" altLang="en-US" b="1">
                <a:solidFill>
                  <a:schemeClr val="accent2"/>
                </a:solidFill>
                <a:ea typeface="黑体" pitchFamily="49" charset="-122"/>
              </a:rPr>
              <a:t> </a:t>
            </a:r>
          </a:p>
        </p:txBody>
      </p:sp>
      <p:sp>
        <p:nvSpPr>
          <p:cNvPr id="145414" name="Line 6"/>
          <p:cNvSpPr>
            <a:spLocks noChangeShapeType="1"/>
          </p:cNvSpPr>
          <p:nvPr/>
        </p:nvSpPr>
        <p:spPr bwMode="auto">
          <a:xfrm>
            <a:off x="3635375" y="4797425"/>
            <a:ext cx="14398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15" name="Text Box 7"/>
          <p:cNvSpPr txBox="1">
            <a:spLocks noChangeArrowheads="1"/>
          </p:cNvSpPr>
          <p:nvPr/>
        </p:nvSpPr>
        <p:spPr bwMode="auto">
          <a:xfrm>
            <a:off x="3995738" y="4365625"/>
            <a:ext cx="7921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ea typeface="黑体" pitchFamily="49" charset="-122"/>
              </a:rPr>
              <a:t>响应</a:t>
            </a:r>
          </a:p>
        </p:txBody>
      </p:sp>
      <p:sp>
        <p:nvSpPr>
          <p:cNvPr id="145416" name="AutoShape 8"/>
          <p:cNvSpPr>
            <a:spLocks noChangeArrowheads="1"/>
          </p:cNvSpPr>
          <p:nvPr/>
        </p:nvSpPr>
        <p:spPr bwMode="auto">
          <a:xfrm>
            <a:off x="6588125" y="2781300"/>
            <a:ext cx="1706563" cy="693738"/>
          </a:xfrm>
          <a:prstGeom prst="wedgeRoundRectCallout">
            <a:avLst>
              <a:gd name="adj1" fmla="val -54185"/>
              <a:gd name="adj2" fmla="val 16075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 algn="ctr">
              <a:defRPr/>
            </a:pPr>
            <a:r>
              <a:rPr lang="en-US" altLang="zh-CN" b="1">
                <a:ea typeface="黑体" pitchFamily="49" charset="-122"/>
              </a:rPr>
              <a:t>Servlet</a:t>
            </a:r>
            <a:r>
              <a:rPr lang="en-US" altLang="zh-CN" b="1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b="1">
                <a:latin typeface="黑体" pitchFamily="49" charset="-122"/>
                <a:ea typeface="黑体" pitchFamily="49" charset="-122"/>
              </a:rPr>
              <a:t>运行于服务器端</a:t>
            </a:r>
          </a:p>
        </p:txBody>
      </p:sp>
      <p:graphicFrame>
        <p:nvGraphicFramePr>
          <p:cNvPr id="3074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5395913" y="3125788"/>
          <a:ext cx="1192212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25091" imgH="1962750" progId="">
                  <p:embed/>
                </p:oleObj>
              </mc:Choice>
              <mc:Fallback>
                <p:oleObj r:id="rId2" imgW="1225091" imgH="196275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913" y="3125788"/>
                        <a:ext cx="1192212" cy="2247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 noChangeAspect="1"/>
          </p:cNvGrpSpPr>
          <p:nvPr/>
        </p:nvGrpSpPr>
        <p:grpSpPr bwMode="auto">
          <a:xfrm>
            <a:off x="2051050" y="3573463"/>
            <a:ext cx="1230313" cy="1727200"/>
            <a:chOff x="0" y="0"/>
            <a:chExt cx="1355" cy="1095"/>
          </a:xfrm>
        </p:grpSpPr>
        <p:graphicFrame>
          <p:nvGraphicFramePr>
            <p:cNvPr id="3075" name="Object 11"/>
            <p:cNvGraphicFramePr>
              <a:graphicFrameLocks noChangeAspect="1"/>
            </p:cNvGraphicFramePr>
            <p:nvPr/>
          </p:nvGraphicFramePr>
          <p:xfrm>
            <a:off x="0" y="0"/>
            <a:ext cx="977" cy="9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615873" imgH="2666667" progId="">
                    <p:embed/>
                  </p:oleObj>
                </mc:Choice>
                <mc:Fallback>
                  <p:oleObj r:id="rId4" imgW="2615873" imgH="2666667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977" cy="996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86" name="Picture 12" descr="TowerCas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2" grpId="0" animBg="1"/>
      <p:bldP spid="145413" grpId="0" autoUpdateAnimBg="0"/>
      <p:bldP spid="145414" grpId="0" animBg="1"/>
      <p:bldP spid="145415" grpId="0" autoUpdateAnimBg="0"/>
      <p:bldP spid="145416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8E4BF48-CE9E-48C4-9A8F-3D5A505AADCE}" type="datetime1">
              <a:rPr lang="zh-CN" altLang="en-US"/>
              <a:pPr>
                <a:defRPr/>
              </a:pPr>
              <a:t>2021/3/23</a:t>
            </a:fld>
            <a:endParaRPr lang="en-US" altLang="zh-CN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33B73-FF95-4892-A1A6-D440E207B0A5}" type="slidenum">
              <a:rPr lang="zh-CN" altLang="en-US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</a:t>
            </a:r>
            <a:r>
              <a:rPr lang="zh-CN" altLang="en-US"/>
              <a:t>、什么是</a:t>
            </a:r>
            <a:r>
              <a:rPr lang="en-US" altLang="zh-CN"/>
              <a:t>Servlet</a:t>
            </a:r>
            <a:r>
              <a:rPr lang="zh-CN" altLang="en-US"/>
              <a:t>（</a:t>
            </a:r>
            <a:r>
              <a:rPr lang="en-US" altLang="zh-CN"/>
              <a:t>2-2</a:t>
            </a:r>
            <a:r>
              <a:rPr lang="zh-CN" altLang="en-US"/>
              <a:t>）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908050"/>
            <a:ext cx="8229600" cy="1079500"/>
          </a:xfrm>
        </p:spPr>
        <p:txBody>
          <a:bodyPr/>
          <a:lstStyle/>
          <a:p>
            <a:pPr eaLnBrk="1" hangingPunct="1"/>
            <a:r>
              <a:rPr lang="zh-CN" altLang="en-US"/>
              <a:t>初识</a:t>
            </a:r>
            <a:r>
              <a:rPr lang="en-US" altLang="zh-CN"/>
              <a:t>Servlet</a:t>
            </a:r>
          </a:p>
        </p:txBody>
      </p:sp>
      <p:sp>
        <p:nvSpPr>
          <p:cNvPr id="26630" name="AutoShape 4"/>
          <p:cNvSpPr>
            <a:spLocks noChangeArrowheads="1"/>
          </p:cNvSpPr>
          <p:nvPr/>
        </p:nvSpPr>
        <p:spPr bwMode="auto">
          <a:xfrm>
            <a:off x="971550" y="1484313"/>
            <a:ext cx="8018463" cy="5229225"/>
          </a:xfrm>
          <a:prstGeom prst="roundRect">
            <a:avLst>
              <a:gd name="adj" fmla="val 6153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00808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import</a:t>
            </a:r>
            <a:r>
              <a:rPr lang="en-US" altLang="zh-CN" b="1" dirty="0"/>
              <a:t> java.io.*;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import</a:t>
            </a:r>
            <a:r>
              <a:rPr lang="en-US" altLang="zh-CN" b="1" dirty="0"/>
              <a:t> </a:t>
            </a:r>
            <a:r>
              <a:rPr lang="en-US" altLang="zh-CN" b="1" dirty="0" err="1"/>
              <a:t>javax.servlet</a:t>
            </a:r>
            <a:r>
              <a:rPr lang="en-US" altLang="zh-CN" b="1" dirty="0"/>
              <a:t>.*;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import</a:t>
            </a:r>
            <a:r>
              <a:rPr lang="en-US" altLang="zh-CN" b="1" dirty="0"/>
              <a:t> </a:t>
            </a:r>
            <a:r>
              <a:rPr lang="en-US" altLang="zh-CN" b="1" dirty="0" err="1"/>
              <a:t>javax.servlet.http</a:t>
            </a:r>
            <a:r>
              <a:rPr lang="en-US" altLang="zh-CN" b="1" dirty="0"/>
              <a:t>.*;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public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class</a:t>
            </a:r>
            <a:r>
              <a:rPr lang="en-US" altLang="zh-CN" b="1" dirty="0"/>
              <a:t> </a:t>
            </a:r>
            <a:r>
              <a:rPr lang="en-US" altLang="zh-CN" b="1" dirty="0" err="1"/>
              <a:t>HelloServlet</a:t>
            </a:r>
            <a:r>
              <a:rPr lang="en-US" altLang="zh-CN" b="1" dirty="0"/>
              <a:t>    </a:t>
            </a:r>
            <a:r>
              <a:rPr lang="en-US" altLang="zh-CN" b="1" dirty="0">
                <a:solidFill>
                  <a:srgbClr val="0000FF"/>
                </a:solidFill>
              </a:rPr>
              <a:t>extends</a:t>
            </a:r>
            <a:r>
              <a:rPr lang="en-US" altLang="zh-CN" b="1" dirty="0"/>
              <a:t> </a:t>
            </a:r>
            <a:r>
              <a:rPr lang="en-US" altLang="zh-CN" b="1" dirty="0" err="1"/>
              <a:t>HttpServlet</a:t>
            </a:r>
            <a:r>
              <a:rPr lang="en-US" altLang="zh-CN" b="1" dirty="0"/>
              <a:t> {</a:t>
            </a:r>
          </a:p>
          <a:p>
            <a:r>
              <a:rPr lang="en-US" altLang="zh-CN" b="1" dirty="0"/>
              <a:t>      </a:t>
            </a:r>
            <a:r>
              <a:rPr lang="en-US" altLang="zh-CN" b="1" dirty="0">
                <a:solidFill>
                  <a:srgbClr val="0000FF"/>
                </a:solidFill>
              </a:rPr>
              <a:t>public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void</a:t>
            </a:r>
            <a:r>
              <a:rPr lang="en-US" altLang="zh-CN" b="1" dirty="0"/>
              <a:t> </a:t>
            </a:r>
            <a:r>
              <a:rPr lang="en-US" altLang="zh-CN" b="1" dirty="0" err="1"/>
              <a:t>doGet</a:t>
            </a:r>
            <a:r>
              <a:rPr lang="en-US" altLang="zh-CN" b="1" dirty="0"/>
              <a:t>(</a:t>
            </a:r>
            <a:r>
              <a:rPr lang="en-US" altLang="zh-CN" b="1" dirty="0" err="1"/>
              <a:t>HttpServletRequest</a:t>
            </a:r>
            <a:r>
              <a:rPr lang="en-US" altLang="zh-CN" b="1" dirty="0"/>
              <a:t> request,     </a:t>
            </a:r>
          </a:p>
          <a:p>
            <a:r>
              <a:rPr lang="en-US" altLang="zh-CN" b="1" dirty="0"/>
              <a:t>                                     </a:t>
            </a:r>
            <a:r>
              <a:rPr lang="en-US" altLang="zh-CN" b="1" dirty="0" err="1"/>
              <a:t>HttpServletResponse</a:t>
            </a:r>
            <a:r>
              <a:rPr lang="en-US" altLang="zh-CN" b="1" dirty="0"/>
              <a:t>    response)    </a:t>
            </a:r>
          </a:p>
          <a:p>
            <a:r>
              <a:rPr lang="en-US" altLang="zh-CN" b="1" dirty="0"/>
              <a:t>                                     </a:t>
            </a:r>
            <a:r>
              <a:rPr lang="en-US" altLang="zh-CN" b="1" dirty="0">
                <a:solidFill>
                  <a:srgbClr val="0000FF"/>
                </a:solidFill>
              </a:rPr>
              <a:t>throws</a:t>
            </a:r>
            <a:r>
              <a:rPr lang="en-US" altLang="zh-CN" b="1" dirty="0"/>
              <a:t> </a:t>
            </a:r>
            <a:r>
              <a:rPr lang="en-US" altLang="zh-CN" b="1" dirty="0" err="1"/>
              <a:t>ServletException</a:t>
            </a:r>
            <a:r>
              <a:rPr lang="en-US" altLang="zh-CN" b="1" dirty="0"/>
              <a:t>, </a:t>
            </a:r>
            <a:r>
              <a:rPr lang="en-US" altLang="zh-CN" b="1" dirty="0" err="1"/>
              <a:t>IOException</a:t>
            </a:r>
            <a:r>
              <a:rPr lang="en-US" altLang="zh-CN" b="1" dirty="0"/>
              <a:t> {	  	</a:t>
            </a:r>
            <a:r>
              <a:rPr lang="en-US" altLang="zh-CN" b="1" dirty="0" err="1"/>
              <a:t>response.setContentType</a:t>
            </a:r>
            <a:r>
              <a:rPr lang="en-US" altLang="zh-CN" b="1" dirty="0"/>
              <a:t>("text/</a:t>
            </a:r>
            <a:r>
              <a:rPr lang="en-US" altLang="zh-CN" b="1" dirty="0" err="1"/>
              <a:t>html;charset</a:t>
            </a:r>
            <a:r>
              <a:rPr lang="en-US" altLang="zh-CN" b="1" dirty="0"/>
              <a:t>=gb2312");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/>
              <a:t>PrintWriter</a:t>
            </a:r>
            <a:r>
              <a:rPr lang="en-US" altLang="zh-CN" b="1" dirty="0"/>
              <a:t> out = </a:t>
            </a:r>
            <a:r>
              <a:rPr lang="en-US" altLang="zh-CN" b="1" dirty="0" err="1"/>
              <a:t>response.getWriter</a:t>
            </a:r>
            <a:r>
              <a:rPr lang="en-US" altLang="zh-CN" b="1" dirty="0"/>
              <a:t>();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("&lt;html&gt;");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  &lt;head&gt;&lt;title&gt;</a:t>
            </a:r>
            <a:r>
              <a:rPr lang="en-US" altLang="zh-CN" b="1" dirty="0" err="1"/>
              <a:t>Servlet</a:t>
            </a:r>
            <a:r>
              <a:rPr lang="en-US" altLang="zh-CN" b="1" dirty="0"/>
              <a:t>&lt;/title&gt;&lt;/head&gt;");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  &lt;body&gt;");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</a:t>
            </a:r>
            <a:r>
              <a:rPr lang="zh-CN" altLang="en-US" b="1" dirty="0">
                <a:ea typeface="黑体" pitchFamily="49" charset="-122"/>
              </a:rPr>
              <a:t>你好，欢迎来到</a:t>
            </a:r>
            <a:r>
              <a:rPr lang="en-US" altLang="zh-CN" b="1" dirty="0" err="1"/>
              <a:t>Servlet</a:t>
            </a:r>
            <a:r>
              <a:rPr lang="zh-CN" altLang="en-US" b="1" dirty="0">
                <a:ea typeface="黑体" pitchFamily="49" charset="-122"/>
              </a:rPr>
              <a:t>世界</a:t>
            </a:r>
            <a:r>
              <a:rPr lang="en-US" altLang="zh-CN" b="1" dirty="0"/>
              <a:t>");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  &lt;/body&gt;");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/>
              <a:t>out.println</a:t>
            </a:r>
            <a:r>
              <a:rPr lang="en-US" altLang="zh-CN" b="1" dirty="0"/>
              <a:t>("&lt;/html&gt;");</a:t>
            </a:r>
          </a:p>
          <a:p>
            <a:r>
              <a:rPr lang="en-US" altLang="zh-CN" b="1" dirty="0"/>
              <a:t>	</a:t>
            </a:r>
            <a:r>
              <a:rPr lang="en-US" altLang="zh-CN" b="1" dirty="0" err="1"/>
              <a:t>out.close</a:t>
            </a:r>
            <a:r>
              <a:rPr lang="en-US" altLang="zh-CN" b="1" dirty="0"/>
              <a:t>();</a:t>
            </a:r>
          </a:p>
          <a:p>
            <a:r>
              <a:rPr lang="en-US" altLang="zh-CN" b="1" dirty="0"/>
              <a:t>     }</a:t>
            </a:r>
          </a:p>
          <a:p>
            <a:r>
              <a:rPr lang="en-US" altLang="zh-CN" b="1" dirty="0"/>
              <a:t>}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4067175" y="2420938"/>
            <a:ext cx="2233613" cy="358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1979613" y="3573463"/>
            <a:ext cx="6192837" cy="25209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9" name="AutoShape 7"/>
          <p:cNvSpPr>
            <a:spLocks noChangeArrowheads="1"/>
          </p:cNvSpPr>
          <p:nvPr/>
        </p:nvSpPr>
        <p:spPr bwMode="auto">
          <a:xfrm>
            <a:off x="6586538" y="2411413"/>
            <a:ext cx="2379662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>
              <a:defRPr/>
            </a:pPr>
            <a:r>
              <a:rPr lang="zh-CN" altLang="en-US" b="1">
                <a:ea typeface="黑体" pitchFamily="49" charset="-122"/>
              </a:rPr>
              <a:t>继承</a:t>
            </a:r>
            <a:r>
              <a:rPr lang="en-US" altLang="zh-CN" b="1">
                <a:ea typeface="黑体" pitchFamily="49" charset="-122"/>
              </a:rPr>
              <a:t>HttpServlet</a:t>
            </a:r>
            <a:r>
              <a:rPr lang="zh-CN" altLang="en-US" b="1">
                <a:ea typeface="黑体" pitchFamily="49" charset="-122"/>
              </a:rPr>
              <a:t>类</a:t>
            </a:r>
          </a:p>
        </p:txBody>
      </p:sp>
      <p:sp>
        <p:nvSpPr>
          <p:cNvPr id="146440" name="AutoShape 8"/>
          <p:cNvSpPr>
            <a:spLocks noChangeArrowheads="1"/>
          </p:cNvSpPr>
          <p:nvPr/>
        </p:nvSpPr>
        <p:spPr bwMode="auto">
          <a:xfrm>
            <a:off x="5522913" y="5399088"/>
            <a:ext cx="33686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/>
          <a:p>
            <a:pPr>
              <a:defRPr/>
            </a:pPr>
            <a:r>
              <a:rPr lang="en-US" altLang="zh-CN" b="1">
                <a:ea typeface="黑体" pitchFamily="49" charset="-122"/>
              </a:rPr>
              <a:t>Servlet</a:t>
            </a:r>
            <a:r>
              <a:rPr lang="zh-CN" altLang="en-US" b="1">
                <a:ea typeface="黑体" pitchFamily="49" charset="-122"/>
              </a:rPr>
              <a:t>输出</a:t>
            </a:r>
            <a:r>
              <a:rPr lang="en-US" altLang="zh-CN" b="1">
                <a:ea typeface="黑体" pitchFamily="49" charset="-122"/>
              </a:rPr>
              <a:t>HTML</a:t>
            </a:r>
            <a:r>
              <a:rPr lang="zh-CN" altLang="en-US" b="1">
                <a:ea typeface="黑体" pitchFamily="49" charset="-122"/>
              </a:rPr>
              <a:t>标签和内容</a:t>
            </a:r>
          </a:p>
        </p:txBody>
      </p:sp>
      <p:sp>
        <p:nvSpPr>
          <p:cNvPr id="26635" name="AutoShape 9"/>
          <p:cNvSpPr>
            <a:spLocks/>
          </p:cNvSpPr>
          <p:nvPr/>
        </p:nvSpPr>
        <p:spPr bwMode="auto">
          <a:xfrm>
            <a:off x="900113" y="1773238"/>
            <a:ext cx="215900" cy="647700"/>
          </a:xfrm>
          <a:prstGeom prst="leftBrace">
            <a:avLst>
              <a:gd name="adj1" fmla="val 25000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6" name="AutoShape 10"/>
          <p:cNvSpPr>
            <a:spLocks/>
          </p:cNvSpPr>
          <p:nvPr/>
        </p:nvSpPr>
        <p:spPr bwMode="auto">
          <a:xfrm>
            <a:off x="900113" y="2924175"/>
            <a:ext cx="287337" cy="504825"/>
          </a:xfrm>
          <a:prstGeom prst="leftBrace">
            <a:avLst>
              <a:gd name="adj1" fmla="val 14641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7" name="Text Box 11"/>
          <p:cNvSpPr txBox="1">
            <a:spLocks noChangeArrowheads="1"/>
          </p:cNvSpPr>
          <p:nvPr/>
        </p:nvSpPr>
        <p:spPr bwMode="auto">
          <a:xfrm>
            <a:off x="96838" y="1773238"/>
            <a:ext cx="8747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ea typeface="黑体" pitchFamily="49" charset="-122"/>
              </a:rPr>
              <a:t>导入所</a:t>
            </a:r>
          </a:p>
          <a:p>
            <a:pPr algn="ctr"/>
            <a:r>
              <a:rPr lang="zh-CN" altLang="en-US" b="1">
                <a:ea typeface="黑体" pitchFamily="49" charset="-122"/>
              </a:rPr>
              <a:t>需的包</a:t>
            </a:r>
          </a:p>
        </p:txBody>
      </p:sp>
      <p:sp>
        <p:nvSpPr>
          <p:cNvPr id="26638" name="Text Box 12"/>
          <p:cNvSpPr txBox="1">
            <a:spLocks noChangeArrowheads="1"/>
          </p:cNvSpPr>
          <p:nvPr/>
        </p:nvSpPr>
        <p:spPr bwMode="auto">
          <a:xfrm>
            <a:off x="34925" y="2859088"/>
            <a:ext cx="10064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ea typeface="黑体" pitchFamily="49" charset="-122"/>
              </a:rPr>
              <a:t>处理请</a:t>
            </a:r>
          </a:p>
          <a:p>
            <a:r>
              <a:rPr lang="zh-CN" altLang="en-US" b="1">
                <a:ea typeface="黑体" pitchFamily="49" charset="-122"/>
              </a:rPr>
              <a:t>求的方法</a:t>
            </a:r>
          </a:p>
        </p:txBody>
      </p:sp>
      <p:sp>
        <p:nvSpPr>
          <p:cNvPr id="26639" name="AutoShape 13"/>
          <p:cNvSpPr>
            <a:spLocks/>
          </p:cNvSpPr>
          <p:nvPr/>
        </p:nvSpPr>
        <p:spPr bwMode="auto">
          <a:xfrm>
            <a:off x="971550" y="3573463"/>
            <a:ext cx="144463" cy="2447925"/>
          </a:xfrm>
          <a:prstGeom prst="leftBrace">
            <a:avLst>
              <a:gd name="adj1" fmla="val 141208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0" name="Text Box 14"/>
          <p:cNvSpPr txBox="1">
            <a:spLocks noChangeArrowheads="1"/>
          </p:cNvSpPr>
          <p:nvPr/>
        </p:nvSpPr>
        <p:spPr bwMode="auto">
          <a:xfrm>
            <a:off x="34925" y="4313238"/>
            <a:ext cx="10128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ea typeface="黑体" pitchFamily="49" charset="-122"/>
              </a:rPr>
              <a:t>将数据</a:t>
            </a:r>
          </a:p>
          <a:p>
            <a:pPr algn="ctr"/>
            <a:r>
              <a:rPr lang="zh-CN" altLang="en-US" b="1">
                <a:ea typeface="黑体" pitchFamily="49" charset="-122"/>
              </a:rPr>
              <a:t>发送给</a:t>
            </a:r>
          </a:p>
          <a:p>
            <a:pPr algn="ctr"/>
            <a:r>
              <a:rPr lang="zh-CN" altLang="en-US" b="1">
                <a:ea typeface="黑体" pitchFamily="49" charset="-122"/>
              </a:rPr>
              <a:t>客户端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7" grpId="0" animBg="1"/>
      <p:bldP spid="146438" grpId="0" animBg="1"/>
      <p:bldP spid="146439" grpId="0" animBg="1" autoUpdateAnimBg="0"/>
      <p:bldP spid="146440" grpId="0" animBg="1" autoUpdateAnimBg="0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4789</TotalTime>
  <Words>4714</Words>
  <Application>Microsoft Office PowerPoint</Application>
  <PresentationFormat>全屏显示(4:3)</PresentationFormat>
  <Paragraphs>768</Paragraphs>
  <Slides>58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8" baseType="lpstr">
      <vt:lpstr>黑体</vt:lpstr>
      <vt:lpstr>华文行楷</vt:lpstr>
      <vt:lpstr>华文隶书</vt:lpstr>
      <vt:lpstr>Arial</vt:lpstr>
      <vt:lpstr>Calibri</vt:lpstr>
      <vt:lpstr>Times New Roman</vt:lpstr>
      <vt:lpstr>Verdana</vt:lpstr>
      <vt:lpstr>Wingdings</vt:lpstr>
      <vt:lpstr>Profile</vt:lpstr>
      <vt:lpstr>Visio</vt:lpstr>
      <vt:lpstr>Java EE开发技术基础</vt:lpstr>
      <vt:lpstr>第3章 JSP基础（1） 专题1 Servlet</vt:lpstr>
      <vt:lpstr>本章主要内容</vt:lpstr>
      <vt:lpstr>回顾： B/S编程模式简介</vt:lpstr>
      <vt:lpstr>回顾：HTTP响应</vt:lpstr>
      <vt:lpstr>回顾：动态web编程</vt:lpstr>
      <vt:lpstr>1、为什么需要Servlet</vt:lpstr>
      <vt:lpstr>1、什么是Servlet（2-1）</vt:lpstr>
      <vt:lpstr>1、什么是Servlet（2-2）</vt:lpstr>
      <vt:lpstr>2、Servlet与JSP关系</vt:lpstr>
      <vt:lpstr>3、如何创建Servlet</vt:lpstr>
      <vt:lpstr>使用向导创建Servlet</vt:lpstr>
      <vt:lpstr>程序演示</vt:lpstr>
      <vt:lpstr>现场编程</vt:lpstr>
      <vt:lpstr>常见错误</vt:lpstr>
      <vt:lpstr>4、Servlet编程模式（3-1）</vt:lpstr>
      <vt:lpstr>4、Servlet编程模式（3-2）</vt:lpstr>
      <vt:lpstr>4、Servlet编程模式（3-3）</vt:lpstr>
      <vt:lpstr>5、Servlet生命周期管理</vt:lpstr>
      <vt:lpstr>5、Servlet的生命周期（2-1）</vt:lpstr>
      <vt:lpstr>5、Servlet的生命周期（2-2）</vt:lpstr>
      <vt:lpstr>生命周期相关方法</vt:lpstr>
      <vt:lpstr>Servlet生命周期</vt:lpstr>
      <vt:lpstr>Servlet生命周期</vt:lpstr>
      <vt:lpstr>Servlet生命周期管理</vt:lpstr>
      <vt:lpstr>Servlet线程和初始化</vt:lpstr>
      <vt:lpstr>Servlet线程和初始化</vt:lpstr>
      <vt:lpstr>6、Servlet部署描述符文件</vt:lpstr>
      <vt:lpstr>6、Servlet部署描述符文件</vt:lpstr>
      <vt:lpstr>Servlet被执行</vt:lpstr>
      <vt:lpstr>部署描述符文件（续）</vt:lpstr>
      <vt:lpstr>部署描述符文件（续）</vt:lpstr>
      <vt:lpstr>7、请求和响应</vt:lpstr>
      <vt:lpstr>7、请求和响应</vt:lpstr>
      <vt:lpstr>7、请求和响应</vt:lpstr>
      <vt:lpstr>7、请求和响应</vt:lpstr>
      <vt:lpstr>7、请求和响应(HttpServletRequest接口)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资料：MIME TYPE 大全 </vt:lpstr>
      <vt:lpstr>MIME TYPE 大全 (续1)</vt:lpstr>
      <vt:lpstr>MIME TYPE 大全(续2)</vt:lpstr>
      <vt:lpstr>PowerPoint 演示文稿</vt:lpstr>
      <vt:lpstr>2.3 Servlet技术</vt:lpstr>
      <vt:lpstr>2.4 过滤器和监听器</vt:lpstr>
      <vt:lpstr>2.4 过滤器和监听器</vt:lpstr>
      <vt:lpstr>2.4 过滤器和监听器</vt:lpstr>
      <vt:lpstr>2.4 过滤器和监听器</vt:lpstr>
      <vt:lpstr>PowerPoint 演示文稿</vt:lpstr>
      <vt:lpstr>2.4 过滤器和监听器</vt:lpstr>
      <vt:lpstr>Redirect vs. Request Dispatch</vt:lpstr>
      <vt:lpstr>Redirect vs. Request Dispatch</vt:lpstr>
      <vt:lpstr>Redirect vs. Request Dispatch</vt:lpstr>
      <vt:lpstr>Redirect vs. Request Dispatch</vt:lpstr>
      <vt:lpstr>思考与讨论题</vt:lpstr>
    </vt:vector>
  </TitlesOfParts>
  <Company>Jetstep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EE架构与程序设计</dc:title>
  <dc:creator>liwg</dc:creator>
  <cp:lastModifiedBy>陆 悠</cp:lastModifiedBy>
  <cp:revision>377</cp:revision>
  <dcterms:created xsi:type="dcterms:W3CDTF">2008-09-12T02:21:48Z</dcterms:created>
  <dcterms:modified xsi:type="dcterms:W3CDTF">2021-03-23T04:23:42Z</dcterms:modified>
</cp:coreProperties>
</file>